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tags/tag1.xml" ContentType="application/vnd.openxmlformats-officedocument.presentationml.tags+xml"/>
  <Default Extension="bin" ContentType="application/vnd.openxmlformats-officedocument.presentationml.printerSettings"/>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36.xml" ContentType="application/vnd.openxmlformats-officedocument.presentationml.slideLayout+xml"/>
  <Override PartName="/ppt/notesSlides/notesSlide13.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theme/theme1.xml" ContentType="application/vnd.openxmlformats-officedocument.theme+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Default Extension="gif" ContentType="image/gif"/>
  <Override PartName="/ppt/slides/slide27.xml" ContentType="application/vnd.openxmlformats-officedocument.presentationml.slide+xml"/>
  <Override PartName="/ppt/slides/slide11.xml" ContentType="application/vnd.openxmlformats-officedocument.presentationml.slide+xml"/>
  <Override PartName="/ppt/slideLayouts/slideLayout28.xml" ContentType="application/vnd.openxmlformats-officedocument.presentationml.slideLayout+xml"/>
  <Default Extension="tiff" ContentType="image/tiff"/>
  <Override PartName="/ppt/notesSlides/notesSlide8.xml" ContentType="application/vnd.openxmlformats-officedocument.presentationml.notesSlide+xml"/>
  <Override PartName="/ppt/slideLayouts/slideLayout14.xml" ContentType="application/vnd.openxmlformats-officedocument.presentationml.slideLayout+xml"/>
  <Override PartName="/ppt/slideLayouts/slideLayout33.xml" ContentType="application/vnd.openxmlformats-officedocument.presentationml.slideLayout+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40.xml" ContentType="application/vnd.openxmlformats-officedocument.presentationml.slideLayout+xml"/>
  <Override PartName="/ppt/presProps.xml" ContentType="application/vnd.openxmlformats-officedocument.presentationml.presProps+xml"/>
  <Override PartName="/ppt/slideLayouts/slideLayout37.xml" ContentType="application/vnd.openxmlformats-officedocument.presentationml.slideLayout+xml"/>
  <Override PartName="/ppt/slideLayouts/slideLayout18.xml" ContentType="application/vnd.openxmlformats-officedocument.presentationml.slideLayout+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theme/theme2.xml" ContentType="application/vnd.openxmlformats-officedocument.theme+xml"/>
  <Override PartName="/ppt/slideLayouts/slideLayout25.xml" ContentType="application/vnd.openxmlformats-officedocument.presentationml.slideLayout+xml"/>
  <Override PartName="/ppt/handoutMasters/handoutMaster1.xml" ContentType="application/vnd.openxmlformats-officedocument.presentationml.handoutMaster+xml"/>
  <Override PartName="/ppt/slideLayouts/slideLayout11.xml" ContentType="application/vnd.openxmlformats-officedocument.presentationml.slideLayout+xml"/>
  <Override PartName="/ppt/slideLayouts/slideLayout30.xml" ContentType="application/vnd.openxmlformats-officedocument.presentationml.slide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31.xml" ContentType="application/vnd.openxmlformats-officedocument.presentationml.slide+xml"/>
  <Override PartName="/ppt/slideLayouts/slideLayout29.xml" ContentType="application/vnd.openxmlformats-officedocument.presentationml.slideLayout+xml"/>
  <Override PartName="/ppt/notesSlides/notesSlide9.xml" ContentType="application/vnd.openxmlformats-officedocument.presentationml.notesSlide+xml"/>
  <Override PartName="/ppt/slideLayouts/slideLayout15.xml" ContentType="application/vnd.openxmlformats-officedocument.presentationml.slideLayout+xml"/>
  <Override PartName="/ppt/slideLayouts/slideLayout34.xml" ContentType="application/vnd.openxmlformats-officedocument.presentationml.slideLayout+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slides/slide21.xml" ContentType="application/vnd.openxmlformats-officedocument.presentationml.slide+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8.xml" ContentType="application/vnd.openxmlformats-officedocument.presentationml.slideLayout+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theme/theme3.xml" ContentType="application/vnd.openxmlformats-officedocument.theme+xml"/>
  <Override PartName="/ppt/slideLayouts/slideLayout26.xml" ContentType="application/vnd.openxmlformats-officedocument.presentationml.slideLayout+xml"/>
  <Override PartName="/ppt/slideLayouts/slideLayout12.xml" ContentType="application/vnd.openxmlformats-officedocument.presentationml.slideLayout+xml"/>
  <Override PartName="/ppt/slideLayouts/slideLayout31.xml" ContentType="application/vnd.openxmlformats-officedocument.presentationml.slideLayout+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Layouts/slideLayout7.xml" ContentType="application/vnd.openxmlformats-officedocument.presentationml.slideLayout+xml"/>
  <Override PartName="/ppt/notesSlides/notesSlide10.xml" ContentType="application/vnd.openxmlformats-officedocument.presentationml.notesSlide+xml"/>
  <Override PartName="/ppt/slides/slide32.xml" ContentType="application/vnd.openxmlformats-officedocument.presentationml.slide+xml"/>
  <Override PartName="/ppt/slides/slide29.xml" ContentType="application/vnd.openxmlformats-officedocument.presentationml.slide+xml"/>
  <Override PartName="/docProps/app.xml" ContentType="application/vnd.openxmlformats-officedocument.extended-properties+xml"/>
  <Override PartName="/ppt/viewProps.xml" ContentType="application/vnd.openxmlformats-officedocument.presentationml.viewProps+xml"/>
  <Override PartName="/ppt/slideLayouts/slideLayout16.xml" ContentType="application/vnd.openxmlformats-officedocument.presentationml.slideLayout+xml"/>
  <Override PartName="/ppt/slideLayouts/slideLayout35.xml" ContentType="application/vnd.openxmlformats-officedocument.presentationml.slideLayout+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slides/slide22.xml" ContentType="application/vnd.openxmlformats-officedocument.presentationml.slide+xml"/>
  <Override PartName="/ppt/slideLayouts/slideLayout23.xml" ContentType="application/vnd.openxmlformats-officedocument.presentationml.slideLayout+xml"/>
  <Override PartName="/ppt/slideLayouts/slideLayout39.xml" ContentType="application/vnd.openxmlformats-officedocument.presentationml.slideLayout+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Layouts/slideLayout27.xml" ContentType="application/vnd.openxmlformats-officedocument.presentationml.slideLayout+xml"/>
  <Override PartName="/ppt/slideLayouts/slideLayout13.xml" ContentType="application/vnd.openxmlformats-officedocument.presentationml.slideLayout+xml"/>
  <Override PartName="/ppt/slideLayouts/slideLayout32.xml" ContentType="application/vnd.openxmlformats-officedocument.presentationml.slideLayout+xml"/>
  <Override PartName="/docProps/custom.xml" ContentType="application/vnd.openxmlformats-officedocument.custom-properties+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41"/>
  </p:notesMasterIdLst>
  <p:handoutMasterIdLst>
    <p:handoutMasterId r:id="rId42"/>
  </p:handoutMasterIdLst>
  <p:sldIdLst>
    <p:sldId id="258" r:id="rId2"/>
    <p:sldId id="378" r:id="rId3"/>
    <p:sldId id="384" r:id="rId4"/>
    <p:sldId id="380" r:id="rId5"/>
    <p:sldId id="381" r:id="rId6"/>
    <p:sldId id="383" r:id="rId7"/>
    <p:sldId id="382" r:id="rId8"/>
    <p:sldId id="385" r:id="rId9"/>
    <p:sldId id="386" r:id="rId10"/>
    <p:sldId id="395" r:id="rId11"/>
    <p:sldId id="396" r:id="rId12"/>
    <p:sldId id="387" r:id="rId13"/>
    <p:sldId id="388" r:id="rId14"/>
    <p:sldId id="389" r:id="rId15"/>
    <p:sldId id="390" r:id="rId16"/>
    <p:sldId id="421" r:id="rId17"/>
    <p:sldId id="409" r:id="rId18"/>
    <p:sldId id="393" r:id="rId19"/>
    <p:sldId id="412" r:id="rId20"/>
    <p:sldId id="415" r:id="rId21"/>
    <p:sldId id="418" r:id="rId22"/>
    <p:sldId id="419" r:id="rId23"/>
    <p:sldId id="416" r:id="rId24"/>
    <p:sldId id="417" r:id="rId25"/>
    <p:sldId id="397" r:id="rId26"/>
    <p:sldId id="411" r:id="rId27"/>
    <p:sldId id="398" r:id="rId28"/>
    <p:sldId id="399" r:id="rId29"/>
    <p:sldId id="410" r:id="rId30"/>
    <p:sldId id="400" r:id="rId31"/>
    <p:sldId id="401" r:id="rId32"/>
    <p:sldId id="404" r:id="rId33"/>
    <p:sldId id="405" r:id="rId34"/>
    <p:sldId id="406" r:id="rId35"/>
    <p:sldId id="420" r:id="rId36"/>
    <p:sldId id="423" r:id="rId37"/>
    <p:sldId id="407" r:id="rId38"/>
    <p:sldId id="408" r:id="rId39"/>
    <p:sldId id="422" r:id="rId40"/>
  </p:sldIdLst>
  <p:sldSz cx="12188825" cy="6858000"/>
  <p:notesSz cx="6985000" cy="92837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mc="http://schemas.openxmlformats.org/markup-compatibility/2006" xmlns:mv="urn:schemas-microsoft-com:mac:vml" xmlns="" xmlns:p15="http://schemas.microsoft.com/office/powerpoint/2012/main" xmlns:p="http://schemas.openxmlformats.org/presentationml/2006/main" xmlns:r="http://schemas.openxmlformats.org/officeDocument/2006/relationships" xmlns:a="http://schemas.openxmlformats.org/drawingml/2006/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mc="http://schemas.openxmlformats.org/markup-compatibility/2006" xmlns:mv="urn:schemas-microsoft-com:mac:vml" xmlns="" xmlns:p15="http://schemas.microsoft.com/office/powerpoint/2012/main" xmlns:p="http://schemas.openxmlformats.org/presentationml/2006/main" xmlns:r="http://schemas.openxmlformats.org/officeDocument/2006/relationships" xmlns:a="http://schemas.openxmlformats.org/drawingml/2006/main">
        <p15:guide id="1" orient="horz" pos="2924" userDrawn="1">
          <p15:clr>
            <a:srgbClr val="A4A3A4"/>
          </p15:clr>
        </p15:guide>
        <p15:guide id="2" pos="220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scaleToFitPaper="1"/>
  <p:showPr showNarration="1">
    <p:present/>
    <p:sldAll/>
    <p:penClr>
      <a:prstClr val="red"/>
    </p:penClr>
    <p:extLst>
      <p:ext uri="{EC167BDD-8182-4AB7-AECC-EB403E3ABB37}">
        <p14:laserClr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
      </p:ext>
    </p:extLst>
  </p:showPr>
  <p:clrMru>
    <a:srgbClr val="AEB735"/>
    <a:srgbClr val="41555E"/>
    <a:srgbClr val="46575E"/>
    <a:srgbClr val="5382A1"/>
    <a:srgbClr val="8DA6B1"/>
    <a:srgbClr val="61808E"/>
    <a:srgbClr val="BBCAD0"/>
    <a:srgbClr val="D1DBE0"/>
    <a:srgbClr val="E8EDEF"/>
    <a:srgbClr val="232C2F"/>
  </p:clrMru>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0"/>
    </p:ext>
    <p:ext uri="{FD5EFAAD-0ECE-453E-9831-46B23BE46B34}">
      <p15:chartTrackingRefBased xmlns:mc="http://schemas.openxmlformats.org/markup-compatibility/2006" xmlns:mv="urn:schemas-microsoft-com:mac:vml" xmlns="" xmlns:p15="http://schemas.microsoft.com/office/powerpoint/2012/main" xmlns:p="http://schemas.openxmlformats.org/presentationml/2006/main" xmlns:r="http://schemas.openxmlformats.org/officeDocument/2006/relationships" xmlns:a="http://schemas.openxmlformats.org/drawingml/2006/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039" autoAdjust="0"/>
    <p:restoredTop sz="93974" autoAdjust="0"/>
  </p:normalViewPr>
  <p:slideViewPr>
    <p:cSldViewPr snapToGrid="0">
      <p:cViewPr varScale="1">
        <p:scale>
          <a:sx n="141" d="100"/>
          <a:sy n="141" d="100"/>
        </p:scale>
        <p:origin x="-104" y="-192"/>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115" d="100"/>
          <a:sy n="115" d="100"/>
        </p:scale>
        <p:origin x="-4024" y="-120"/>
      </p:cViewPr>
      <p:guideLst>
        <p:guide orient="horz" pos="2924"/>
        <p:guide pos="2200"/>
      </p:guideLst>
    </p:cSldViewPr>
  </p:notes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tags" Target="tags/tag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1" tIns="46476" rIns="92951" bIns="46476" rtlCol="0"/>
          <a:lstStyle>
            <a:lvl1pPr algn="l">
              <a:defRPr sz="1200"/>
            </a:lvl1pPr>
          </a:lstStyle>
          <a:p>
            <a:endParaRPr/>
          </a:p>
        </p:txBody>
      </p:sp>
      <p:sp>
        <p:nvSpPr>
          <p:cNvPr id="3" name="Date Placeholder 2"/>
          <p:cNvSpPr>
            <a:spLocks noGrp="1"/>
          </p:cNvSpPr>
          <p:nvPr>
            <p:ph type="dt" sz="quarter" idx="1"/>
          </p:nvPr>
        </p:nvSpPr>
        <p:spPr>
          <a:xfrm>
            <a:off x="3956550" y="0"/>
            <a:ext cx="3026833" cy="464185"/>
          </a:xfrm>
          <a:prstGeom prst="rect">
            <a:avLst/>
          </a:prstGeom>
        </p:spPr>
        <p:txBody>
          <a:bodyPr vert="horz" lIns="92951" tIns="46476" rIns="92951" bIns="46476" rtlCol="0"/>
          <a:lstStyle>
            <a:lvl1pPr algn="r">
              <a:defRPr sz="1200"/>
            </a:lvl1pPr>
          </a:lstStyle>
          <a:p>
            <a:fld id="{1E821AA6-70BE-4FDE-A8DC-DB381A688FD8}" type="datetimeFigureOut">
              <a:rPr lang="en-US"/>
              <a:pPr/>
              <a:t>3/10/15</a:t>
            </a:fld>
            <a:endParaRPr/>
          </a:p>
        </p:txBody>
      </p:sp>
      <p:sp>
        <p:nvSpPr>
          <p:cNvPr id="4" name="Footer Placeholder 3"/>
          <p:cNvSpPr>
            <a:spLocks noGrp="1"/>
          </p:cNvSpPr>
          <p:nvPr>
            <p:ph type="ftr" sz="quarter" idx="2"/>
          </p:nvPr>
        </p:nvSpPr>
        <p:spPr>
          <a:xfrm>
            <a:off x="0" y="8817905"/>
            <a:ext cx="3026833" cy="464185"/>
          </a:xfrm>
          <a:prstGeom prst="rect">
            <a:avLst/>
          </a:prstGeom>
        </p:spPr>
        <p:txBody>
          <a:bodyPr vert="horz" lIns="92951" tIns="46476" rIns="92951" bIns="46476" rtlCol="0" anchor="b"/>
          <a:lstStyle>
            <a:lvl1pPr algn="l">
              <a:defRPr sz="1200"/>
            </a:lvl1pPr>
          </a:lstStyle>
          <a:p>
            <a:endParaRPr/>
          </a:p>
        </p:txBody>
      </p:sp>
      <p:sp>
        <p:nvSpPr>
          <p:cNvPr id="5" name="Slide Number Placeholder 4"/>
          <p:cNvSpPr>
            <a:spLocks noGrp="1"/>
          </p:cNvSpPr>
          <p:nvPr>
            <p:ph type="sldNum" sz="quarter" idx="3"/>
          </p:nvPr>
        </p:nvSpPr>
        <p:spPr>
          <a:xfrm>
            <a:off x="3956550" y="8817905"/>
            <a:ext cx="3026833" cy="464185"/>
          </a:xfrm>
          <a:prstGeom prst="rect">
            <a:avLst/>
          </a:prstGeom>
        </p:spPr>
        <p:txBody>
          <a:bodyPr vert="horz" lIns="92951" tIns="46476" rIns="92951" bIns="46476" rtlCol="0" anchor="b"/>
          <a:lstStyle>
            <a:lvl1pPr algn="r">
              <a:defRPr sz="1200"/>
            </a:lvl1pPr>
          </a:lstStyle>
          <a:p>
            <a:fld id="{197E47EA-D299-42CE-88BF-4E1035596DA5}" type="slidenum">
              <a:rPr/>
              <a:pPr/>
              <a:t>‹#›</a:t>
            </a:fld>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96875" y="387350"/>
            <a:ext cx="4640263" cy="2611438"/>
          </a:xfrm>
          <a:prstGeom prst="rect">
            <a:avLst/>
          </a:prstGeom>
          <a:noFill/>
          <a:ln w="12700">
            <a:solidFill>
              <a:prstClr val="black"/>
            </a:solidFill>
          </a:ln>
        </p:spPr>
        <p:txBody>
          <a:bodyPr vert="horz" lIns="92951" tIns="46476" rIns="92951" bIns="46476" rtlCol="0" anchor="ctr"/>
          <a:lstStyle/>
          <a:p>
            <a:endParaRPr/>
          </a:p>
        </p:txBody>
      </p:sp>
      <p:sp>
        <p:nvSpPr>
          <p:cNvPr id="5" name="Notes Placeholder 4"/>
          <p:cNvSpPr>
            <a:spLocks noGrp="1"/>
          </p:cNvSpPr>
          <p:nvPr>
            <p:ph type="body" sz="quarter" idx="3"/>
          </p:nvPr>
        </p:nvSpPr>
        <p:spPr>
          <a:xfrm>
            <a:off x="388057" y="3171931"/>
            <a:ext cx="6208889" cy="5415492"/>
          </a:xfrm>
          <a:prstGeom prst="rect">
            <a:avLst/>
          </a:prstGeom>
        </p:spPr>
        <p:txBody>
          <a:bodyPr vert="horz" lIns="0" tIns="0" rIns="0" bIns="92951"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8055" y="8742152"/>
            <a:ext cx="4734278" cy="230481"/>
          </a:xfrm>
          <a:prstGeom prst="rect">
            <a:avLst/>
          </a:prstGeom>
        </p:spPr>
        <p:txBody>
          <a:bodyPr vert="horz" lIns="92951" tIns="46476" rIns="92951" bIns="46476" rtlCol="0" anchor="b"/>
          <a:lstStyle>
            <a:lvl1pPr algn="l">
              <a:defRPr sz="1200"/>
            </a:lvl1pPr>
          </a:lstStyle>
          <a:p>
            <a:endParaRPr/>
          </a:p>
        </p:txBody>
      </p:sp>
      <p:sp>
        <p:nvSpPr>
          <p:cNvPr id="7" name="Slide Number Placeholder 6"/>
          <p:cNvSpPr>
            <a:spLocks noGrp="1"/>
          </p:cNvSpPr>
          <p:nvPr>
            <p:ph type="sldNum" sz="quarter" idx="5"/>
          </p:nvPr>
        </p:nvSpPr>
        <p:spPr>
          <a:xfrm>
            <a:off x="5820833" y="8742152"/>
            <a:ext cx="776111" cy="230481"/>
          </a:xfrm>
          <a:prstGeom prst="rect">
            <a:avLst/>
          </a:prstGeom>
        </p:spPr>
        <p:txBody>
          <a:bodyPr vert="horz" lIns="92951" tIns="46476" rIns="92951" bIns="46476" rtlCol="0" anchor="b"/>
          <a:lstStyle>
            <a:lvl1pPr algn="r">
              <a:defRPr sz="1200"/>
            </a:lvl1pPr>
          </a:lstStyle>
          <a:p>
            <a:fld id="{8C72D9AE-7182-4680-8F79-479C4181FF08}" type="slidenum">
              <a:rPr/>
              <a:pPr/>
              <a:t>‹#›</a:t>
            </a:fld>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cnt452504.pdf" TargetMode="External"/><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normAutofit fontScale="92500" lnSpcReduction="20000"/>
          </a:bodyPr>
          <a:lstStyle/>
          <a:p>
            <a:endParaRPr lang="en-US" baseline="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38467775"/>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38675"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28</a:t>
            </a:fld>
            <a:endParaRPr lang="en-US">
              <a:solidFill>
                <a:prstClr val="black"/>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989506"/>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pPr defTabSz="929512">
              <a:defRPr/>
            </a:pPr>
            <a:endParaRPr lang="en-US"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23943412"/>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38675"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30</a:t>
            </a:fld>
            <a:endParaRPr lang="en-US">
              <a:solidFill>
                <a:prstClr val="black"/>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74115773"/>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38675" cy="2611438"/>
          </a:xfrm>
        </p:spPr>
      </p:sp>
      <p:sp>
        <p:nvSpPr>
          <p:cNvPr id="3" name="Notes Placeholder 2"/>
          <p:cNvSpPr>
            <a:spLocks noGrp="1"/>
          </p:cNvSpPr>
          <p:nvPr>
            <p:ph type="body" idx="1"/>
          </p:nvPr>
        </p:nvSpPr>
        <p:spPr/>
        <p:txBody>
          <a:bodyPr/>
          <a:lstStyle/>
          <a:p>
            <a:pPr>
              <a:lnSpc>
                <a:spcPct val="110000"/>
              </a:lnSpc>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31</a:t>
            </a:fld>
            <a:endParaRPr lang="en-US">
              <a:solidFill>
                <a:prstClr val="black"/>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6007211"/>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38675"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32</a:t>
            </a:fld>
            <a:endParaRPr lang="en-US">
              <a:solidFill>
                <a:prstClr val="black"/>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74115773"/>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36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37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r>
              <a:rPr lang="en-US" smtClean="0"/>
              <a:t>This</a:t>
            </a:r>
            <a:r>
              <a:rPr lang="en-US" baseline="0" smtClean="0"/>
              <a:t> is a </a:t>
            </a:r>
            <a:r>
              <a:rPr lang="en-US" b="1" baseline="0" smtClean="0"/>
              <a:t>Safe Harbor Front </a:t>
            </a:r>
            <a:r>
              <a:rPr lang="en-US" baseline="0" smtClean="0"/>
              <a:t>slide, one of two Safe Harbor Statement slides included in this template. </a:t>
            </a:r>
          </a:p>
          <a:p>
            <a:endParaRPr lang="en-US" baseline="0" smtClean="0"/>
          </a:p>
          <a:p>
            <a:r>
              <a:rPr lang="en-US" smtClean="0"/>
              <a:t>One of the Safe Harbor slides must be used if your presentation covers material affected by Oracle’s Revenue Recognition Policy </a:t>
            </a:r>
          </a:p>
          <a:p>
            <a:endParaRPr lang="en-US" smtClean="0"/>
          </a:p>
          <a:p>
            <a:r>
              <a:rPr lang="en-US" smtClean="0"/>
              <a:t>To learn more about this policy, e-mail: </a:t>
            </a:r>
            <a:r>
              <a:rPr lang="en-US" smtClean="0">
                <a:hlinkClick r:id="rId3"/>
              </a:rPr>
              <a:t>Revrec-americasiebc_us@oracle.com </a:t>
            </a:r>
            <a:endParaRPr lang="en-US" smtClean="0"/>
          </a:p>
          <a:p>
            <a:endParaRPr lang="en-US" smtClean="0"/>
          </a:p>
          <a:p>
            <a:r>
              <a:rPr lang="en-US"/>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a:t>
            </a:r>
          </a:p>
          <a:p>
            <a:endParaRPr lang="en-US" u="sng">
              <a:hlinkClick r:id="rId4"/>
            </a:endParaRPr>
          </a:p>
          <a:p>
            <a:r>
              <a:rPr lang="en-US" u="sng">
                <a:hlinkClick r:id="rId4"/>
              </a:rPr>
              <a:t>http://my.oracle.com/site/fin/gfo/GlobalProcesses/cnt452504.pdf</a:t>
            </a:r>
            <a:endParaRPr lang="en-US" u="sng"/>
          </a:p>
          <a:p>
            <a:endParaRPr lang="en-US" u="sng"/>
          </a:p>
          <a:p>
            <a:pPr defTabSz="929512">
              <a:defRPr/>
            </a:pPr>
            <a:r>
              <a:rPr lang="en-US"/>
              <a:t>For all external communications such as press release, roadmaps, PowerPoint presentations, Safe Harbor Statements are required. You can refer to the link mentioned above to find out additional information/disclaimers required depending on your audience.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7995603"/>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normAutofit fontScale="92500" lnSpcReduction="20000"/>
          </a:bodyPr>
          <a:lstStyle/>
          <a:p>
            <a:endParaRPr lang="en-US" baseline="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39</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38467775"/>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94716322"/>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20157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without Picture">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dirty="0"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7" name="Picture 6" descr="Horizontal Java-Oracle co-branded logo in white on blue staging background."/>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9" name="Date Placeholder 8"/>
          <p:cNvSpPr>
            <a:spLocks noGrp="1"/>
          </p:cNvSpPr>
          <p:nvPr>
            <p:ph type="dt" sz="half" idx="14"/>
          </p:nvPr>
        </p:nvSpPr>
        <p:spPr/>
        <p:txBody>
          <a:bodyPr/>
          <a:lstStyle>
            <a:lvl1pPr>
              <a:defRPr>
                <a:solidFill>
                  <a:schemeClr val="tx1"/>
                </a:solidFill>
              </a:defRPr>
            </a:lvl1pPr>
          </a:lstStyle>
          <a:p>
            <a:fld id="{1EE11BFD-AD4C-4A98-9D38-1958507EA4E5}" type="datetime1">
              <a:rPr lang="en-US" smtClean="0"/>
              <a:pPr/>
              <a:t>3/10/15</a:t>
            </a:fld>
            <a:endParaRPr lang="en-US"/>
          </a:p>
        </p:txBody>
      </p:sp>
      <p:sp>
        <p:nvSpPr>
          <p:cNvPr id="12" name="TextBox 11"/>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993200288"/>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with Picture">
    <p:bg bwMode="lt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7" name="Group 16"/>
          <p:cNvGrpSpPr/>
          <p:nvPr userDrawn="1"/>
        </p:nvGrpSpPr>
        <p:grpSpPr>
          <a:xfrm>
            <a:off x="0" y="0"/>
            <a:ext cx="12189398" cy="6858000"/>
            <a:chOff x="0" y="0"/>
            <a:chExt cx="12189398" cy="6858000"/>
          </a:xfrm>
        </p:grpSpPr>
        <p:sp>
          <p:nvSpPr>
            <p:cNvPr id="19" name="Rectangle 18"/>
            <p:cNvSpPr/>
            <p:nvPr/>
          </p:nvSpPr>
          <p:spPr bwMode="gray">
            <a:xfrm>
              <a:off x="0" y="0"/>
              <a:ext cx="19396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bwMode="gray">
            <a:xfrm>
              <a:off x="11995438" y="0"/>
              <a:ext cx="1939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Rectangle 20"/>
            <p:cNvSpPr/>
            <p:nvPr/>
          </p:nvSpPr>
          <p:spPr bwMode="gray">
            <a:xfrm>
              <a:off x="0"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2" name="Rectangle 21"/>
            <p:cNvSpPr/>
            <p:nvPr/>
          </p:nvSpPr>
          <p:spPr bwMode="gray">
            <a:xfrm>
              <a:off x="0"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6" name="Picture 15" descr="Horizontal Java-Oracle co-branded logo in white on blue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7" name="Date Placeholder 6"/>
          <p:cNvSpPr>
            <a:spLocks noGrp="1"/>
          </p:cNvSpPr>
          <p:nvPr>
            <p:ph type="dt" sz="half" idx="10"/>
          </p:nvPr>
        </p:nvSpPr>
        <p:spPr/>
        <p:txBody>
          <a:bodyPr/>
          <a:lstStyle>
            <a:lvl1pPr>
              <a:defRPr>
                <a:solidFill>
                  <a:schemeClr val="bg1"/>
                </a:solidFill>
              </a:defRPr>
            </a:lvl1pPr>
          </a:lstStyle>
          <a:p>
            <a:fld id="{1EE11BFD-AD4C-4A98-9D38-1958507EA4E5}" type="datetime1">
              <a:rPr lang="en-US" smtClean="0"/>
              <a:pPr/>
              <a:t>3/10/15</a:t>
            </a:fld>
            <a:endParaRPr lang="en-US"/>
          </a:p>
        </p:txBody>
      </p:sp>
      <p:sp>
        <p:nvSpPr>
          <p:cNvPr id="8" name="Footer Placeholder 7"/>
          <p:cNvSpPr>
            <a:spLocks noGrp="1"/>
          </p:cNvSpPr>
          <p:nvPr>
            <p:ph type="ftr" sz="quarter" idx="11"/>
          </p:nvPr>
        </p:nvSpPr>
        <p:spPr>
          <a:xfrm>
            <a:off x="8622792" y="6556248"/>
            <a:ext cx="2743200" cy="182880"/>
          </a:xfrm>
          <a:prstGeom prst="rect">
            <a:avLst/>
          </a:prstGeom>
        </p:spPr>
        <p:txBody>
          <a:bodyPr/>
          <a:lstStyle>
            <a:lvl1pPr>
              <a:defRPr>
                <a:solidFill>
                  <a:schemeClr val="bg1"/>
                </a:solidFill>
              </a:defRPr>
            </a:lvl1pPr>
          </a:lstStyle>
          <a:p>
            <a:r>
              <a:rPr lang="en-US" smtClean="0"/>
              <a:t>Oracle Confidential – Internal/Restricted/Highly Restricted</a:t>
            </a:r>
            <a:endParaRPr lang="en-US"/>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C51EAA63-D034-42AE-91FA-B13B9518C7BE}" type="slidenum">
              <a:rPr lang="en-US" smtClean="0"/>
              <a:pPr/>
              <a:t>‹#›</a:t>
            </a:fld>
            <a:endParaRPr lang="en-US"/>
          </a:p>
        </p:txBody>
      </p:sp>
      <p:sp>
        <p:nvSpPr>
          <p:cNvPr id="23" name="TextBox 2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sz="850" dirty="0" smtClean="0">
                <a:solidFill>
                  <a:schemeClr val="bg1"/>
                </a:solidFill>
              </a:rPr>
              <a:t>2014</a:t>
            </a:r>
            <a:r>
              <a:rPr lang="en-US" sz="850" dirty="0" smtClean="0">
                <a:solidFill>
                  <a:schemeClr val="bg1"/>
                </a:solidFill>
              </a:rPr>
              <a:t>,</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117667334"/>
      </p:ext>
    </p:extLst>
  </p:cSld>
  <p:clrMapOvr>
    <a:overrideClrMapping bg1="dk1" tx1="lt1" bg2="dk2" tx2="lt2" accent1="accent1" accent2="accent2" accent3="accent3" accent4="accent4" accent5="accent5" accent6="accent6" hlink="hlink" folHlink="folHlink"/>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6CFF0A86-8A92-4FBC-80CD-36517BAA55B7}"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70370585"/>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FFBC65A-03AE-423D-B3EC-68D1D32BF9D6}"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9" name="Picture Placeholder 15" descr="If presenting remotely, you can insert your photo here"/>
          <p:cNvSpPr>
            <a:spLocks noGrp="1"/>
          </p:cNvSpPr>
          <p:nvPr>
            <p:ph type="pic" sz="quarter" idx="15"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6"/>
          </p:nvPr>
        </p:nvSpPr>
        <p:spPr>
          <a:xfrm>
            <a:off x="6035040" y="1828799"/>
            <a:ext cx="5623560"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98185070"/>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45098468"/>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27766858"/>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F189F9BA-FB97-45D5-8F27-56629FBBC98C}"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20166155"/>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AA91E92C-9068-4C32-AE92-C97502324FE4}"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3371416"/>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95EDC5EE-48A0-4FB5-B27F-88FDBE6F1684}"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2633453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A3CED5-6656-4A7A-BB77-071ABD96C5A2}"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28125018"/>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3"/>
                </a:solidFill>
              </a:defRPr>
            </a:lvl1pPr>
          </a:lstStyle>
          <a:p>
            <a:r>
              <a:rPr lang="en-US" dirty="0" smtClean="0"/>
              <a:t>XX</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39386509"/>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bg bwMode="auto">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BCD2CDC6-9352-4ED5-B272-74DDB6DCFEAF}" type="datetime1">
              <a:rPr lang="en-US" smtClean="0"/>
              <a:pPr/>
              <a:t>3/10/15</a:t>
            </a:fld>
            <a:endParaRPr lang="en-US"/>
          </a:p>
        </p:txBody>
      </p:sp>
      <p:pic>
        <p:nvPicPr>
          <p:cNvPr id="6" name="Picture 5" descr="Horizontal Java-Oracle co-branded logo in white on blue staging background."/>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04157434"/>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35287FB7-DD26-4AD5-8D24-298016D86790}" type="datetime1">
              <a:rPr lang="en-US" smtClean="0"/>
              <a:pPr/>
              <a:t>3/10/15</a:t>
            </a:fld>
            <a:endParaRPr/>
          </a:p>
        </p:txBody>
      </p:sp>
      <p:sp>
        <p:nvSpPr>
          <p:cNvPr id="8" name="Footer Placeholder 7"/>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8700187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smtClean="0"/>
              <a:pPr/>
              <a:t>3/10/15</a:t>
            </a:fld>
            <a:endParaRPr/>
          </a:p>
        </p:txBody>
      </p:sp>
      <p:sp>
        <p:nvSpPr>
          <p:cNvPr id="4" name="Footer Placeholder 3"/>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37699384"/>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D53DD-9B43-42E6-B664-927F3AEBDA21}" type="datetime1">
              <a:rPr lang="en-US" smtClean="0"/>
              <a:pPr/>
              <a:t>3/10/15</a:t>
            </a:fld>
            <a:endParaRPr/>
          </a:p>
        </p:txBody>
      </p:sp>
      <p:sp>
        <p:nvSpPr>
          <p:cNvPr id="4" name="Footer Placeholder 3"/>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163620386"/>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smtClean="0"/>
              <a:pPr/>
              <a:t>3/10/15</a:t>
            </a:fld>
            <a:endParaRPr/>
          </a:p>
        </p:txBody>
      </p:sp>
      <p:sp>
        <p:nvSpPr>
          <p:cNvPr id="4" name="Footer Placeholder 3"/>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Content Placeholder 2"/>
          <p:cNvSpPr>
            <a:spLocks noGrp="1"/>
          </p:cNvSpPr>
          <p:nvPr>
            <p:ph idx="1"/>
          </p:nvPr>
        </p:nvSpPr>
        <p:spPr>
          <a:xfrm>
            <a:off x="531151" y="1524000"/>
            <a:ext cx="11126522" cy="4648200"/>
          </a:xfrm>
        </p:spPr>
        <p:txBody>
          <a:bodyPr>
            <a:normAutofit/>
          </a:bodyPr>
          <a:lstStyle>
            <a:lvl1pPr marL="1828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1pPr>
            <a:lvl2pPr marL="6400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2pPr>
            <a:lvl3pPr marL="10972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3pPr>
            <a:lvl4pPr marL="15544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4pPr>
            <a:lvl5pPr marL="20116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04265725"/>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smtClean="0"/>
              <a:pPr/>
              <a:t>3/10/15</a:t>
            </a:fld>
            <a:endParaRPr/>
          </a:p>
        </p:txBody>
      </p:sp>
      <p:sp>
        <p:nvSpPr>
          <p:cNvPr id="3" name="Footer Placeholder 2"/>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08229342"/>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1" y="1524000"/>
            <a:ext cx="777240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Placeholder 3"/>
          <p:cNvSpPr>
            <a:spLocks noGrp="1"/>
          </p:cNvSpPr>
          <p:nvPr>
            <p:ph type="body" sz="half" idx="2"/>
          </p:nvPr>
        </p:nvSpPr>
        <p:spPr>
          <a:xfrm>
            <a:off x="8778240"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57850703"/>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058274766"/>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08982256"/>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90854713"/>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iOS 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6A15AD86-CD0E-461B-AA18-D070A5CB2CAA}"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745444510"/>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with Picture">
    <p:bg bwMode="lt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C7481E7-6827-45FD-8717-13B961EEBD99}" type="datetime1">
              <a:rPr lang="en-US" smtClean="0"/>
              <a:pPr/>
              <a:t>3/10/15</a:t>
            </a:fld>
            <a:endParaRPr/>
          </a:p>
        </p:txBody>
      </p:sp>
      <p:sp>
        <p:nvSpPr>
          <p:cNvPr id="5" name="Footer Placeholder 4"/>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6" name="Picture 15" descr="Horizontal Java-Oracle co-branded logo in white on blue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87821401"/>
      </p:ext>
    </p:extLst>
  </p:cSld>
  <p:clrMapOvr>
    <a:overrideClrMapping bg1="dk1" tx1="lt1" bg2="dk2" tx2="lt2" accent1="accent1" accent2="accent2" accent3="accent3" accent4="accent4" accent5="accent5" accent6="accent6" hlink="hlink" folHlink="folHlink"/>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85216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3" name="Picture 12"/>
          <p:cNvPicPr>
            <a:picLocks noChangeAspect="1"/>
          </p:cNvPicPr>
          <p:nvPr/>
        </p:nvPicPr>
        <p:blipFill rotWithShape="1">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2063404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Android Smartphone and Tablet: Horizontal">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A15AD86-CD0E-461B-AA18-D070A5CB2CAA}"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4" name="Title 3"/>
          <p:cNvSpPr>
            <a:spLocks noGrp="1"/>
          </p:cNvSpPr>
          <p:nvPr>
            <p:ph type="title"/>
          </p:nvPr>
        </p:nvSpPr>
        <p:spPr/>
        <p:txBody>
          <a:bodyPr/>
          <a:lstStyle/>
          <a:p>
            <a:r>
              <a:rPr lang="en-US" dirty="0" smtClean="0"/>
              <a:t>Click to edit Master title style</a:t>
            </a:r>
            <a:endParaRPr dirty="0"/>
          </a:p>
        </p:txBody>
      </p:sp>
      <p:pic>
        <p:nvPicPr>
          <p:cNvPr id="10" name="Picture 9"/>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786728" y="2011145"/>
            <a:ext cx="1819656" cy="3522853"/>
          </a:xfrm>
          <a:prstGeom prst="rect">
            <a:avLst/>
          </a:prstGeom>
        </p:spPr>
      </p:pic>
      <p:pic>
        <p:nvPicPr>
          <p:cNvPr id="11" name="Picture 10"/>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241990" y="1585322"/>
            <a:ext cx="5829300" cy="4107283"/>
          </a:xfrm>
          <a:prstGeom prst="rect">
            <a:avLst/>
          </a:prstGeom>
        </p:spPr>
      </p:pic>
      <p:sp>
        <p:nvSpPr>
          <p:cNvPr id="12"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3"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20491963"/>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3/10/15</a:t>
            </a:fld>
            <a:endParaRPr/>
          </a:p>
        </p:txBody>
      </p:sp>
      <p:sp>
        <p:nvSpPr>
          <p:cNvPr id="6" name="Footer Placeholder 5"/>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pic>
        <p:nvPicPr>
          <p:cNvPr id="11" name="Picture 10"/>
          <p:cNvPicPr>
            <a:picLocks noChangeAspect="1"/>
          </p:cNvPicPr>
          <p:nvPr userDrawn="1"/>
        </p:nvPicPr>
        <p:blipFill rotWithShape="1">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r="2901"/>
          <a:stretch/>
        </p:blipFill>
        <p:spPr>
          <a:xfrm rot="5400000">
            <a:off x="5891726" y="1502667"/>
            <a:ext cx="5674025" cy="4117325"/>
          </a:xfrm>
          <a:prstGeom prst="rect">
            <a:avLst/>
          </a:prstGeom>
        </p:spPr>
      </p:pic>
      <p:sp>
        <p:nvSpPr>
          <p:cNvPr id="12"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5" name="Picture 14" descr="Photos, screen captures, graphics can be inserted in a white mobile phone and tablet"/>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969956" y="2096382"/>
            <a:ext cx="1819656" cy="3522853"/>
          </a:xfrm>
          <a:prstGeom prst="rect">
            <a:avLst/>
          </a:prstGeom>
        </p:spPr>
      </p:pic>
      <p:sp>
        <p:nvSpPr>
          <p:cNvPr id="16"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6778853"/>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Metric with Picture">
    <p:bg bwMode="lt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userDrawn="1"/>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3" name="Group 22"/>
          <p:cNvGrpSpPr/>
          <p:nvPr userDrawn="1"/>
        </p:nvGrpSpPr>
        <p:grpSpPr>
          <a:xfrm>
            <a:off x="0" y="0"/>
            <a:ext cx="12189398" cy="6858000"/>
            <a:chOff x="0" y="0"/>
            <a:chExt cx="12189398" cy="6858000"/>
          </a:xfrm>
        </p:grpSpPr>
        <p:sp>
          <p:nvSpPr>
            <p:cNvPr id="24" name="Rectangle 23"/>
            <p:cNvSpPr/>
            <p:nvPr/>
          </p:nvSpPr>
          <p:spPr bwMode="gray">
            <a:xfrm>
              <a:off x="0" y="0"/>
              <a:ext cx="19396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bwMode="gray">
            <a:xfrm>
              <a:off x="11995438" y="0"/>
              <a:ext cx="1939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Rectangle 25"/>
            <p:cNvSpPr/>
            <p:nvPr/>
          </p:nvSpPr>
          <p:spPr bwMode="gray">
            <a:xfrm>
              <a:off x="0"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7" name="Rectangle 26"/>
            <p:cNvSpPr/>
            <p:nvPr/>
          </p:nvSpPr>
          <p:spPr bwMode="gray">
            <a:xfrm>
              <a:off x="0"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28" name="Picture 27" descr="Horizontal Java-Oracle co-branded logo in white on blue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smtClean="0"/>
              <a:t>XX</a:t>
            </a:r>
            <a:endParaRPr lang="en-US" dirty="0"/>
          </a:p>
        </p:txBody>
      </p:sp>
      <p:sp>
        <p:nvSpPr>
          <p:cNvPr id="2" name="Date Placeholder 1"/>
          <p:cNvSpPr>
            <a:spLocks noGrp="1"/>
          </p:cNvSpPr>
          <p:nvPr>
            <p:ph type="dt" sz="half" idx="14"/>
          </p:nvPr>
        </p:nvSpPr>
        <p:spPr/>
        <p:txBody>
          <a:bodyPr/>
          <a:lstStyle>
            <a:lvl1pPr>
              <a:defRPr>
                <a:solidFill>
                  <a:schemeClr val="bg1"/>
                </a:solidFill>
              </a:defRPr>
            </a:lvl1pPr>
          </a:lstStyle>
          <a:p>
            <a:fld id="{1EE11BFD-AD4C-4A98-9D38-1958507EA4E5}" type="datetime1">
              <a:rPr lang="en-US" smtClean="0"/>
              <a:pPr/>
              <a:t>3/10/15</a:t>
            </a:fld>
            <a:endParaRPr lang="en-US"/>
          </a:p>
        </p:txBody>
      </p:sp>
      <p:sp>
        <p:nvSpPr>
          <p:cNvPr id="4" name="Footer Placeholder 3"/>
          <p:cNvSpPr>
            <a:spLocks noGrp="1"/>
          </p:cNvSpPr>
          <p:nvPr>
            <p:ph type="ftr" sz="quarter" idx="15"/>
          </p:nvPr>
        </p:nvSpPr>
        <p:spPr>
          <a:xfrm>
            <a:off x="8622792" y="6556248"/>
            <a:ext cx="2743200" cy="182880"/>
          </a:xfrm>
          <a:prstGeom prst="rect">
            <a:avLst/>
          </a:prstGeom>
        </p:spPr>
        <p:txBody>
          <a:bodyPr/>
          <a:lstStyle>
            <a:lvl1pPr>
              <a:defRPr>
                <a:solidFill>
                  <a:schemeClr val="bg1"/>
                </a:solidFill>
              </a:defRPr>
            </a:lvl1pPr>
          </a:lstStyle>
          <a:p>
            <a:r>
              <a:rPr lang="en-US" smtClean="0"/>
              <a:t>Oracle Confidential – Internal/Restricted/Highly Restricted</a:t>
            </a:r>
            <a:endParaRPr lang="en-US"/>
          </a:p>
        </p:txBody>
      </p:sp>
      <p:sp>
        <p:nvSpPr>
          <p:cNvPr id="9" name="Slide Number Placeholder 8"/>
          <p:cNvSpPr>
            <a:spLocks noGrp="1"/>
          </p:cNvSpPr>
          <p:nvPr>
            <p:ph type="sldNum" sz="quarter" idx="16"/>
          </p:nvPr>
        </p:nvSpPr>
        <p:spPr/>
        <p:txBody>
          <a:bodyPr/>
          <a:lstStyle>
            <a:lvl1pPr>
              <a:defRPr>
                <a:solidFill>
                  <a:schemeClr val="bg1"/>
                </a:solidFill>
              </a:defRPr>
            </a:lvl1pPr>
          </a:lstStyle>
          <a:p>
            <a:fld id="{C51EAA63-D034-42AE-91FA-B13B9518C7BE}" type="slidenum">
              <a:rPr lang="en-US" smtClean="0"/>
              <a:pPr/>
              <a:t>‹#›</a:t>
            </a:fld>
            <a:endParaRPr lang="en-US"/>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sz="850" dirty="0" smtClean="0">
                <a:solidFill>
                  <a:schemeClr val="bg1"/>
                </a:solidFill>
              </a:rPr>
              <a:t>2014</a:t>
            </a:r>
            <a:r>
              <a:rPr lang="en-US" sz="850" dirty="0" smtClean="0">
                <a:solidFill>
                  <a:schemeClr val="bg1"/>
                </a:solidFill>
              </a:rPr>
              <a:t>,</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81817526"/>
      </p:ext>
    </p:extLst>
  </p:cSld>
  <p:clrMapOvr>
    <a:overrideClrMapping bg1="dk1" tx1="lt1" bg2="dk2" tx2="lt2" accent1="accent1" accent2="accent2" accent3="accent3" accent4="accent4" accent5="accent5" accent6="accent6" hlink="hlink" folHlink="folHlink"/>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smtClean="0"/>
              <a:pPr/>
              <a:t>3/10/15</a:t>
            </a:fld>
            <a:endParaRPr/>
          </a:p>
        </p:txBody>
      </p:sp>
      <p:sp>
        <p:nvSpPr>
          <p:cNvPr id="3" name="Footer Placeholder 2"/>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97889444"/>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51CE8-BCD3-4683-83D4-D0AC55C5EB15}" type="datetime1">
              <a:rPr lang="en-US" smtClean="0"/>
              <a:pPr/>
              <a:t>3/10/15</a:t>
            </a:fld>
            <a:endParaRPr/>
          </a:p>
        </p:txBody>
      </p:sp>
      <p:sp>
        <p:nvSpPr>
          <p:cNvPr id="3" name="Footer Placeholder 2"/>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358871904"/>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Positioning Statement">
    <p:spTree>
      <p:nvGrpSpPr>
        <p:cNvPr id="1" name=""/>
        <p:cNvGrpSpPr/>
        <p:nvPr/>
      </p:nvGrpSpPr>
      <p:grpSpPr>
        <a:xfrm>
          <a:off x="0" y="0"/>
          <a:ext cx="0" cy="0"/>
          <a:chOff x="0" y="0"/>
          <a:chExt cx="0" cy="0"/>
        </a:xfrm>
      </p:grpSpPr>
      <p:pic>
        <p:nvPicPr>
          <p:cNvPr id="6" name="Picture 5" descr="&quot;Hardware and Software Engineered to work together&quot; tagline in red and black"/>
          <p:cNvPicPr>
            <a:picLocks noChangeAspect="1"/>
          </p:cNvPicPr>
          <p:nvPr userDrawn="1"/>
        </p:nvPicPr>
        <p:blipFill>
          <a:blip r:embed="rId2" cstate="screen">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820860" y="2313432"/>
            <a:ext cx="6547104" cy="1832339"/>
          </a:xfrm>
          <a:prstGeom prst="rect">
            <a:avLst/>
          </a:prstGeom>
        </p:spPr>
      </p:pic>
      <p:sp>
        <p:nvSpPr>
          <p:cNvPr id="2" name="Date Placeholder 1"/>
          <p:cNvSpPr>
            <a:spLocks noGrp="1"/>
          </p:cNvSpPr>
          <p:nvPr>
            <p:ph type="dt" sz="half" idx="10"/>
          </p:nvPr>
        </p:nvSpPr>
        <p:spPr/>
        <p:txBody>
          <a:bodyPr/>
          <a:lstStyle/>
          <a:p>
            <a:fld id="{56A9802F-4D43-4C32-8177-0644B387545A}" type="datetime1">
              <a:rPr lang="en-US" smtClean="0"/>
              <a:pPr/>
              <a:t>3/10/15</a:t>
            </a:fld>
            <a:endParaRPr/>
          </a:p>
        </p:txBody>
      </p:sp>
      <p:sp>
        <p:nvSpPr>
          <p:cNvPr id="3" name="Footer Placeholder 2"/>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09137495"/>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Oracle Signature">
    <p:spTree>
      <p:nvGrpSpPr>
        <p:cNvPr id="1" name=""/>
        <p:cNvGrpSpPr/>
        <p:nvPr/>
      </p:nvGrpSpPr>
      <p:grpSpPr>
        <a:xfrm>
          <a:off x="0" y="0"/>
          <a:ext cx="0" cy="0"/>
          <a:chOff x="0" y="0"/>
          <a:chExt cx="0" cy="0"/>
        </a:xfrm>
      </p:grpSpPr>
      <p:pic>
        <p:nvPicPr>
          <p:cNvPr id="6" name="Picture 5" descr="Oracle Signature in red on white background. Light blue frame around perimeter"/>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803904" y="2808154"/>
            <a:ext cx="4581144" cy="641359"/>
          </a:xfrm>
          <a:prstGeom prst="rect">
            <a:avLst/>
          </a:prstGeom>
        </p:spPr>
      </p:pic>
      <p:grpSp>
        <p:nvGrpSpPr>
          <p:cNvPr id="12" name="Group 11"/>
          <p:cNvGrpSpPr/>
          <p:nvPr userDrawn="1"/>
        </p:nvGrpSpPr>
        <p:grpSpPr>
          <a:xfrm>
            <a:off x="0" y="0"/>
            <a:ext cx="12189398" cy="6858000"/>
            <a:chOff x="0" y="0"/>
            <a:chExt cx="12189398" cy="6858000"/>
          </a:xfrm>
        </p:grpSpPr>
        <p:sp>
          <p:nvSpPr>
            <p:cNvPr id="13" name="Rectangle 12"/>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36642200"/>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Java-Oracle Cobrand Logo">
    <p:bg bwMode="auto">
      <p:bgRef idx="1001">
        <a:schemeClr val="bg1"/>
      </p:bgRef>
    </p:bg>
    <p:spTree>
      <p:nvGrpSpPr>
        <p:cNvPr id="1" name=""/>
        <p:cNvGrpSpPr/>
        <p:nvPr/>
      </p:nvGrpSpPr>
      <p:grpSpPr>
        <a:xfrm>
          <a:off x="0" y="0"/>
          <a:ext cx="0" cy="0"/>
          <a:chOff x="0" y="0"/>
          <a:chExt cx="0" cy="0"/>
        </a:xfrm>
      </p:grpSpPr>
      <p:pic>
        <p:nvPicPr>
          <p:cNvPr id="4" name="Picture 3" descr="Horizontal Java-Oracle co-branded logo in white on blue staging background. Light blue frame around perimeter."/>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bwMode="white">
          <a:xfrm>
            <a:off x="111124" y="63403"/>
            <a:ext cx="11966576" cy="6731196"/>
          </a:xfrm>
          <a:prstGeom prst="rect">
            <a:avLst/>
          </a:prstGeom>
        </p:spPr>
      </p:pic>
      <p:grpSp>
        <p:nvGrpSpPr>
          <p:cNvPr id="10" name="Group 9"/>
          <p:cNvGrpSpPr/>
          <p:nvPr userDrawn="1"/>
        </p:nvGrpSpPr>
        <p:grpSpPr>
          <a:xfrm>
            <a:off x="0" y="0"/>
            <a:ext cx="12189398" cy="6858000"/>
            <a:chOff x="0" y="0"/>
            <a:chExt cx="12189398" cy="6858000"/>
          </a:xfrm>
        </p:grpSpPr>
        <p:sp>
          <p:nvSpPr>
            <p:cNvPr id="12" name="Rectangle 11"/>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16" name="Picture 15"/>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656012" y="1554480"/>
            <a:ext cx="4571622" cy="2578395"/>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65755523"/>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E11BFD-AD4C-4A98-9D38-1958507EA4E5}" type="datetime1">
              <a:rPr lang="en-US" smtClean="0"/>
              <a:pPr/>
              <a:t>3/10/15</a:t>
            </a:fld>
            <a:endParaRPr lang="en-US"/>
          </a:p>
        </p:txBody>
      </p:sp>
      <p:sp>
        <p:nvSpPr>
          <p:cNvPr id="8" name="Footer Placeholder 7"/>
          <p:cNvSpPr>
            <a:spLocks noGrp="1"/>
          </p:cNvSpPr>
          <p:nvPr>
            <p:ph type="ftr" sz="quarter" idx="11"/>
          </p:nvPr>
        </p:nvSpPr>
        <p:spPr>
          <a:xfrm>
            <a:off x="8622792" y="6556248"/>
            <a:ext cx="2743200" cy="182880"/>
          </a:xfrm>
          <a:prstGeom prst="rect">
            <a:avLst/>
          </a:prstGeom>
        </p:spPr>
        <p:txBody>
          <a:bodyPr/>
          <a:lstStyle/>
          <a:p>
            <a:r>
              <a:rPr lang="en-US" smtClean="0"/>
              <a:t>Oracle Confidential – Internal/Restricted/Highly Restricted</a:t>
            </a:r>
            <a:endParaRPr lang="en-US"/>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862187121"/>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with Picture and Logo">
    <p:bg bwMode="lt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smtClean="0"/>
              <a:pPr/>
              <a:t>3/10/15</a:t>
            </a:fld>
            <a:endParaRPr/>
          </a:p>
        </p:txBody>
      </p:sp>
      <p:sp>
        <p:nvSpPr>
          <p:cNvPr id="5" name="Footer Placeholder 4"/>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5" name="Picture 14" descr="Horizontal Java-Oracle co-branded logo in white on blue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558980567"/>
      </p:ext>
    </p:extLst>
  </p:cSld>
  <p:clrMapOvr>
    <a:overrideClrMapping bg1="dk1" tx1="lt1" bg2="dk2" tx2="lt2" accent1="accent1" accent2="accent2" accent3="accent3" accent4="accent4" accent5="accent5" accent6="accent6" hlink="hlink" folHlink="folHlink"/>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smtClean="0"/>
              <a:pPr/>
              <a:t>3/10/15</a:t>
            </a:fld>
            <a:endParaRPr/>
          </a:p>
        </p:txBody>
      </p:sp>
      <p:sp>
        <p:nvSpPr>
          <p:cNvPr id="5" name="Footer Placeholder 4"/>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7345457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with Picture and 2 Logos">
    <p:bg bwMode="lt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smtClean="0"/>
              <a:pPr/>
              <a:t>3/10/15</a:t>
            </a:fld>
            <a:endParaRPr/>
          </a:p>
        </p:txBody>
      </p:sp>
      <p:sp>
        <p:nvSpPr>
          <p:cNvPr id="5" name="Footer Placeholder 4"/>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6" name="Picture 15" descr="Horizontal Java-Oracle co-branded logo in white on blue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070003413"/>
      </p:ext>
    </p:extLst>
  </p:cSld>
  <p:clrMapOvr>
    <a:overrideClrMapping bg1="dk1" tx1="lt1" bg2="dk2" tx2="lt2" accent1="accent1" accent2="accent2" accent3="accent3" accent4="accent4" accent5="accent5" accent6="accent6" hlink="hlink" folHlink="folHlink"/>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7" name="Date Placeholder 6"/>
          <p:cNvSpPr>
            <a:spLocks noGrp="1"/>
          </p:cNvSpPr>
          <p:nvPr>
            <p:ph type="dt" sz="half" idx="10"/>
          </p:nvPr>
        </p:nvSpPr>
        <p:spPr/>
        <p:txBody>
          <a:bodyPr/>
          <a:lstStyle/>
          <a:p>
            <a:fld id="{1EE11BFD-AD4C-4A98-9D38-1958507EA4E5}" type="datetime1">
              <a:rPr lang="en-US" smtClean="0"/>
              <a:pPr/>
              <a:t>3/10/15</a:t>
            </a:fld>
            <a:endParaRPr lang="en-US"/>
          </a:p>
        </p:txBody>
      </p:sp>
      <p:sp>
        <p:nvSpPr>
          <p:cNvPr id="8" name="Footer Placeholder 7"/>
          <p:cNvSpPr>
            <a:spLocks noGrp="1"/>
          </p:cNvSpPr>
          <p:nvPr>
            <p:ph type="ftr" sz="quarter" idx="11"/>
          </p:nvPr>
        </p:nvSpPr>
        <p:spPr>
          <a:xfrm>
            <a:off x="8622792" y="6556248"/>
            <a:ext cx="2743200" cy="182880"/>
          </a:xfrm>
          <a:prstGeom prst="rect">
            <a:avLst/>
          </a:prstGeom>
        </p:spPr>
        <p:txBody>
          <a:bodyPr/>
          <a:lstStyle/>
          <a:p>
            <a:r>
              <a:rPr lang="en-US" smtClean="0"/>
              <a:t>Oracle Confidential – Internal/Restricted/Highly Restricted</a:t>
            </a:r>
            <a:endParaRPr lang="en-US"/>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7523840"/>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smtClean="0"/>
              <a:pPr/>
              <a:t>3/10/15</a:t>
            </a:fld>
            <a:endParaRPr/>
          </a:p>
        </p:txBody>
      </p:sp>
      <p:sp>
        <p:nvSpPr>
          <p:cNvPr id="5" name="Footer Placeholder 4"/>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71768353"/>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smtClean="0"/>
              <a:pPr/>
              <a:t>3/10/15</a:t>
            </a:fld>
            <a:endParaRPr/>
          </a:p>
        </p:txBody>
      </p:sp>
      <p:sp>
        <p:nvSpPr>
          <p:cNvPr id="5" name="Footer Placeholder 4"/>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81229641"/>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smtClean="0"/>
              <a:pPr/>
              <a:t>3/10/15</a:t>
            </a:fld>
            <a:endParaRPr/>
          </a:p>
        </p:txBody>
      </p:sp>
      <p:sp>
        <p:nvSpPr>
          <p:cNvPr id="5" name="Footer Placeholder 4"/>
          <p:cNvSpPr>
            <a:spLocks noGrp="1"/>
          </p:cNvSpPr>
          <p:nvPr>
            <p:ph type="ftr" sz="quarter" idx="11"/>
          </p:nvPr>
        </p:nvSpPr>
        <p:spPr>
          <a:xfrm>
            <a:off x="8622792" y="6556248"/>
            <a:ext cx="2743200" cy="182880"/>
          </a:xfrm>
          <a:prstGeom prst="rect">
            <a:avLst/>
          </a:prstGeom>
        </p:spPr>
        <p:txBody>
          <a:bodyPr/>
          <a:lstStyle/>
          <a:p>
            <a:r>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13853333"/>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 Id="rId4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bwMode="auto">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178808"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1EE11BFD-AD4C-4A98-9D38-1958507EA4E5}" type="datetime1">
              <a:rPr lang="en-US" smtClean="0"/>
              <a:pPr/>
              <a:t>3/10/15</a:t>
            </a:fld>
            <a:endParaRPr lang="en-US"/>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a:p>
        </p:txBody>
      </p:sp>
      <p:pic>
        <p:nvPicPr>
          <p:cNvPr id="19" name="Picture 18" descr="Horizontal Java-Oracle co-branded logo in white on blue staging background."/>
          <p:cNvPicPr>
            <a:picLocks noChangeAspect="1"/>
          </p:cNvPicPr>
          <p:nvPr/>
        </p:nvPicPr>
        <p:blipFill>
          <a:blip r:embed="rId4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14" name="TextBox 13"/>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92" r:id="rId5"/>
    <p:sldLayoutId id="2147483650" r:id="rId6"/>
    <p:sldLayoutId id="2147483663" r:id="rId7"/>
    <p:sldLayoutId id="2147483686" r:id="rId8"/>
    <p:sldLayoutId id="2147483651" r:id="rId9"/>
    <p:sldLayoutId id="2147483665" r:id="rId10"/>
    <p:sldLayoutId id="2147483669" r:id="rId11"/>
    <p:sldLayoutId id="2147483689"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93" r:id="rId23"/>
    <p:sldLayoutId id="2147483655" r:id="rId24"/>
    <p:sldLayoutId id="2147483656" r:id="rId25"/>
    <p:sldLayoutId id="2147483657" r:id="rId26"/>
    <p:sldLayoutId id="2147483673" r:id="rId27"/>
    <p:sldLayoutId id="2147483674" r:id="rId28"/>
    <p:sldLayoutId id="2147483682" r:id="rId29"/>
    <p:sldLayoutId id="2147483684" r:id="rId30"/>
    <p:sldLayoutId id="2147483690" r:id="rId31"/>
    <p:sldLayoutId id="2147483691" r:id="rId32"/>
    <p:sldLayoutId id="2147483668" r:id="rId33"/>
    <p:sldLayoutId id="2147483675" r:id="rId34"/>
    <p:sldLayoutId id="2147483676" r:id="rId35"/>
    <p:sldLayoutId id="2147483667" r:id="rId36"/>
    <p:sldLayoutId id="2147483694" r:id="rId37"/>
    <p:sldLayoutId id="2147483661" r:id="rId38"/>
    <p:sldLayoutId id="2147483687" r:id="rId39"/>
    <p:sldLayoutId id="2147483659" r:id="rId40"/>
  </p:sldLayoutIdLst>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jpeg"/><Relationship Id="rId7" Type="http://schemas.openxmlformats.org/officeDocument/2006/relationships/image" Target="../media/image31.jpeg"/><Relationship Id="rId8"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image" Target="../media/image36.png"/><Relationship Id="rId8"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8.png"/><Relationship Id="rId5" Type="http://schemas.openxmlformats.org/officeDocument/2006/relationships/image" Target="../media/image15.png"/><Relationship Id="rId1" Type="http://schemas.openxmlformats.org/officeDocument/2006/relationships/video" Target="file://localhost/Users/jlweaver/Documents/oracle-employee/active-presentations/jfall-autonomous4j-preso/videos/FullyAutonomousDroneFlight.mp4" TargetMode="Externa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eg"/><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s://projects.ardrone.org" TargetMode="External"/><Relationship Id="rId5"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15.png"/><Relationship Id="rId1" Type="http://schemas.openxmlformats.org/officeDocument/2006/relationships/video" Target="file://localhost/Users/jlweaver/Documents/oracle-employee/active-presentations/jfall-autonomous4j-preso/videos/A4jAutonomousGA%20doDemoFlightHome%20(HD).mp4" TargetMode="Externa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5.png"/><Relationship Id="rId1" Type="http://schemas.openxmlformats.org/officeDocument/2006/relationships/video" Target="file://localhost/Users/jlweaver/Documents/oracle-employee/active-presentations/jfall-autonomous4j-preso/videos/A4jAutonomousGA%20doDemoFlightLeds%20(HD).mp4" TargetMode="Externa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gif"/><Relationship Id="rId6" Type="http://schemas.openxmlformats.org/officeDocument/2006/relationships/image" Target="../media/image46.jpeg"/><Relationship Id="rId7" Type="http://schemas.openxmlformats.org/officeDocument/2006/relationships/image" Target="../media/image47.tiff"/><Relationship Id="rId8"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46.jpeg"/><Relationship Id="rId5" Type="http://schemas.openxmlformats.org/officeDocument/2006/relationships/image" Target="../media/image47.tiff"/><Relationship Id="rId6"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png"/><Relationship Id="rId5" Type="http://schemas.openxmlformats.org/officeDocument/2006/relationships/image" Target="../media/image15.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52.png"/><Relationship Id="rId5" Type="http://schemas.openxmlformats.org/officeDocument/2006/relationships/image" Target="../media/image15.png"/><Relationship Id="rId1" Type="http://schemas.openxmlformats.org/officeDocument/2006/relationships/video" Target="file://localhost/Users/jlweaver/Documents/oracle-employee/active-presentations/jfall-autonomous4j-preso/videos/robot-overlords-sim-sean.mp4" TargetMode="Externa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hyperlink" Target="http://www.interactivemesh.org/models/jfx3dimporter.html" TargetMode="External"/><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15.png"/><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hyperlink" Target="http://www.amazon.com/Edimax-EW-7811Un-Adapter-Raspberry-Supports/dp/B003MTTJOY/" TargetMode="External"/><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9.png"/><Relationship Id="rId5" Type="http://schemas.openxmlformats.org/officeDocument/2006/relationships/image" Target="../media/image15.png"/><Relationship Id="rId1" Type="http://schemas.openxmlformats.org/officeDocument/2006/relationships/video" Target="file://localhost/Users/jlweaver/Documents/oracle-employee/active-presentations/jfall-autonomous4j-preso/videos/Robot%20Overlords%20-%20Mark.mp4" TargetMode="External"/><Relationship Id="rId2"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11" descr="Horizontal Java-Oracle co-branded logo in white on blue staging background."/>
          <p:cNvPicPr>
            <a:picLocks noChangeAspect="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10" name="TextBox 9"/>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
        <p:nvSpPr>
          <p:cNvPr id="15" name="Title 3"/>
          <p:cNvSpPr txBox="1">
            <a:spLocks/>
          </p:cNvSpPr>
          <p:nvPr/>
        </p:nvSpPr>
        <p:spPr>
          <a:xfrm>
            <a:off x="2350851" y="2776728"/>
            <a:ext cx="3269633" cy="4443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ea typeface="+mj-ea"/>
                <a:cs typeface="+mj-cs"/>
              </a:rPr>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6" name="Picture 15" descr="Twitter_logo_blue.png"/>
          <p:cNvPicPr>
            <a:picLocks noChangeAspect="1"/>
          </p:cNvPicPr>
          <p:nvPr/>
        </p:nvPicPr>
        <p:blipFill>
          <a:blip r:embed="rId5"/>
          <a:stretch>
            <a:fillRect/>
          </a:stretch>
        </p:blipFill>
        <p:spPr>
          <a:xfrm>
            <a:off x="1423738" y="2758660"/>
            <a:ext cx="648641" cy="527341"/>
          </a:xfrm>
          <a:prstGeom prst="rect">
            <a:avLst/>
          </a:prstGeom>
        </p:spPr>
      </p:pic>
      <p:sp>
        <p:nvSpPr>
          <p:cNvPr id="9" name="Title 1"/>
          <p:cNvSpPr>
            <a:spLocks noGrp="1"/>
          </p:cNvSpPr>
          <p:nvPr>
            <p:ph type="ctrTitle"/>
          </p:nvPr>
        </p:nvSpPr>
        <p:spPr>
          <a:xfrm>
            <a:off x="531814" y="180274"/>
            <a:ext cx="11125199" cy="1470025"/>
          </a:xfrm>
        </p:spPr>
        <p:txBody>
          <a:bodyPr/>
          <a:lstStyle/>
          <a:p>
            <a:r>
              <a:rPr lang="en-US" dirty="0"/>
              <a:t>Creating Our Robot Overlords</a:t>
            </a:r>
          </a:p>
        </p:txBody>
      </p:sp>
      <p:sp>
        <p:nvSpPr>
          <p:cNvPr id="13" name="Subtitle 2"/>
          <p:cNvSpPr>
            <a:spLocks noGrp="1"/>
          </p:cNvSpPr>
          <p:nvPr>
            <p:ph type="subTitle" idx="1"/>
          </p:nvPr>
        </p:nvSpPr>
        <p:spPr>
          <a:xfrm>
            <a:off x="531763" y="1726497"/>
            <a:ext cx="11126648" cy="914400"/>
          </a:xfrm>
        </p:spPr>
        <p:txBody>
          <a:bodyPr/>
          <a:lstStyle/>
          <a:p>
            <a:r>
              <a:rPr lang="en-US" smtClean="0"/>
              <a:t>Autonomous Drone Development with Java and IoT</a:t>
            </a:r>
            <a:endParaRPr lang="en-US"/>
          </a:p>
        </p:txBody>
      </p:sp>
      <p:sp>
        <p:nvSpPr>
          <p:cNvPr id="14" name="Text Placeholder 5"/>
          <p:cNvSpPr>
            <a:spLocks noGrp="1"/>
          </p:cNvSpPr>
          <p:nvPr>
            <p:ph type="body" sz="quarter" idx="13"/>
          </p:nvPr>
        </p:nvSpPr>
        <p:spPr>
          <a:xfrm>
            <a:off x="531814" y="3897955"/>
            <a:ext cx="5029299" cy="2514149"/>
          </a:xfrm>
        </p:spPr>
        <p:txBody>
          <a:bodyPr/>
          <a:lstStyle/>
          <a:p>
            <a:r>
              <a:rPr lang="en-US"/>
              <a:t>James Weaver / Mark Heckler</a:t>
            </a:r>
          </a:p>
          <a:p>
            <a:r>
              <a:rPr lang="en-US"/>
              <a:t>Java Ambassador / Software Engineer</a:t>
            </a:r>
          </a:p>
          <a:p>
            <a:r>
              <a:rPr lang="en-US"/>
              <a:t>Oracle</a:t>
            </a:r>
          </a:p>
          <a:p>
            <a:endParaRPr lang="en-US"/>
          </a:p>
          <a:p>
            <a:r>
              <a:rPr lang="en-US"/>
              <a:t>Sean Phillips</a:t>
            </a:r>
          </a:p>
          <a:p>
            <a:r>
              <a:rPr lang="en-US"/>
              <a:t>Software Engineer</a:t>
            </a:r>
          </a:p>
          <a:p>
            <a:r>
              <a:rPr lang="en-US"/>
              <a:t>Ai Solutions</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6776055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for Brains</a:t>
            </a:r>
            <a:r>
              <a:rPr lang="en-US" dirty="0"/>
              <a:t/>
            </a:r>
            <a:br>
              <a:rPr lang="en-US" dirty="0"/>
            </a:br>
            <a:r>
              <a:rPr lang="en-US" dirty="0" smtClean="0"/>
              <a:t>Bill of Materials</a:t>
            </a:r>
            <a:endParaRPr lang="en-US" dirty="0"/>
          </a:p>
        </p:txBody>
      </p:sp>
      <p:sp>
        <p:nvSpPr>
          <p:cNvPr id="3" name="Content Placeholder 2"/>
          <p:cNvSpPr>
            <a:spLocks noGrp="1"/>
          </p:cNvSpPr>
          <p:nvPr>
            <p:ph idx="1"/>
          </p:nvPr>
        </p:nvSpPr>
        <p:spPr/>
        <p:txBody>
          <a:bodyPr/>
          <a:lstStyle/>
          <a:p>
            <a:r>
              <a:rPr lang="en-US" dirty="0" smtClean="0"/>
              <a:t>One (1) Raspberry Pi Model B</a:t>
            </a:r>
          </a:p>
          <a:p>
            <a:r>
              <a:rPr lang="en-US" dirty="0" smtClean="0"/>
              <a:t>One (1) Raspberry Pi case (smaller/lighter is better)</a:t>
            </a:r>
          </a:p>
          <a:p>
            <a:r>
              <a:rPr lang="en-US" dirty="0" smtClean="0"/>
              <a:t>One (1) SD card</a:t>
            </a:r>
            <a:r>
              <a:rPr lang="en-US" dirty="0"/>
              <a:t>,</a:t>
            </a:r>
            <a:r>
              <a:rPr lang="en-US" dirty="0" smtClean="0"/>
              <a:t> Class 10, minimum 8G</a:t>
            </a:r>
          </a:p>
          <a:p>
            <a:r>
              <a:rPr lang="en-US" dirty="0" smtClean="0"/>
              <a:t>Two (2) </a:t>
            </a:r>
            <a:r>
              <a:rPr lang="en-US" dirty="0" err="1" smtClean="0"/>
              <a:t>Edimax</a:t>
            </a:r>
            <a:r>
              <a:rPr lang="en-US" dirty="0" smtClean="0"/>
              <a:t> EW-7811un </a:t>
            </a:r>
            <a:r>
              <a:rPr lang="en-US" dirty="0" err="1" smtClean="0"/>
              <a:t>wifi</a:t>
            </a:r>
            <a:r>
              <a:rPr lang="en-US" dirty="0" smtClean="0"/>
              <a:t> adapters</a:t>
            </a:r>
          </a:p>
          <a:p>
            <a:r>
              <a:rPr lang="en-US" dirty="0" smtClean="0"/>
              <a:t>One (1) Raspberry Pi power adapter (for initial configuration steps)</a:t>
            </a:r>
          </a:p>
          <a:p>
            <a:r>
              <a:rPr lang="en-US" dirty="0" smtClean="0"/>
              <a:t>One (1) portable USB mobile phone charger</a:t>
            </a:r>
          </a:p>
          <a:p>
            <a:r>
              <a:rPr lang="en-US" dirty="0" smtClean="0"/>
              <a:t>One (1) </a:t>
            </a:r>
            <a:r>
              <a:rPr lang="en-US" dirty="0" err="1" smtClean="0"/>
              <a:t>ethernet</a:t>
            </a:r>
            <a:r>
              <a:rPr lang="en-US" dirty="0" smtClean="0"/>
              <a:t> cable (for initial configuration steps)</a:t>
            </a:r>
          </a:p>
          <a:p>
            <a:r>
              <a:rPr lang="en-US" dirty="0" smtClean="0"/>
              <a:t>Parts list with links in appendix</a:t>
            </a:r>
          </a:p>
        </p:txBody>
      </p:sp>
      <p:sp>
        <p:nvSpPr>
          <p:cNvPr id="7" name="Slide Number Placeholder 6"/>
          <p:cNvSpPr>
            <a:spLocks noGrp="1"/>
          </p:cNvSpPr>
          <p:nvPr>
            <p:ph type="sldNum" sz="quarter" idx="12"/>
          </p:nvPr>
        </p:nvSpPr>
        <p:spPr/>
        <p:txBody>
          <a:bodyPr/>
          <a:lstStyle/>
          <a:p>
            <a:fld id="{C51EAA63-D034-42AE-91FA-B13B9518C7BE}" type="slidenum">
              <a:rPr lang="en-US" smtClean="0"/>
              <a:pPr/>
              <a:t>10</a:t>
            </a:fld>
            <a:endParaRPr lang="en-US"/>
          </a:p>
        </p:txBody>
      </p:sp>
      <p:pic>
        <p:nvPicPr>
          <p:cNvPr id="5" name="Picture 4" descr="Parchment.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459039" y="324503"/>
            <a:ext cx="2344325" cy="3071500"/>
          </a:xfrm>
          <a:prstGeom prst="rect">
            <a:avLst/>
          </a:prstGeom>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6527082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 for Brains</a:t>
            </a:r>
            <a:br>
              <a:rPr lang="en-US" dirty="0" smtClean="0"/>
            </a:br>
            <a:r>
              <a:rPr lang="en-US" dirty="0" smtClean="0"/>
              <a:t>Configuring the Software Stack</a:t>
            </a:r>
            <a:endParaRPr lang="en-US" dirty="0"/>
          </a:p>
        </p:txBody>
      </p:sp>
      <p:sp>
        <p:nvSpPr>
          <p:cNvPr id="3" name="Content Placeholder 2"/>
          <p:cNvSpPr>
            <a:spLocks noGrp="1"/>
          </p:cNvSpPr>
          <p:nvPr>
            <p:ph idx="1"/>
          </p:nvPr>
        </p:nvSpPr>
        <p:spPr/>
        <p:txBody>
          <a:bodyPr/>
          <a:lstStyle/>
          <a:p>
            <a:r>
              <a:rPr lang="en-US" dirty="0" err="1" smtClean="0"/>
              <a:t>Raspbian</a:t>
            </a:r>
            <a:r>
              <a:rPr lang="en-US" dirty="0" smtClean="0"/>
              <a:t>, typical configuration</a:t>
            </a:r>
          </a:p>
          <a:p>
            <a:r>
              <a:rPr lang="en-US" dirty="0" smtClean="0"/>
              <a:t>Configure as Wireless Access Point (</a:t>
            </a:r>
            <a:r>
              <a:rPr lang="en-US" dirty="0" err="1" smtClean="0"/>
              <a:t>hostapd</a:t>
            </a:r>
            <a:r>
              <a:rPr lang="en-US" dirty="0" smtClean="0"/>
              <a:t>, DHCP server) – 1</a:t>
            </a:r>
            <a:r>
              <a:rPr lang="en-US" baseline="30000" dirty="0" smtClean="0"/>
              <a:t>st</a:t>
            </a:r>
            <a:r>
              <a:rPr lang="en-US" dirty="0" smtClean="0"/>
              <a:t> adapter</a:t>
            </a:r>
          </a:p>
          <a:p>
            <a:r>
              <a:rPr lang="en-US" dirty="0" smtClean="0"/>
              <a:t>Configure to connect to drone, get IP address (DHCP client) – 2</a:t>
            </a:r>
            <a:r>
              <a:rPr lang="en-US" baseline="30000" dirty="0" smtClean="0"/>
              <a:t>nd</a:t>
            </a:r>
            <a:r>
              <a:rPr lang="en-US" dirty="0" smtClean="0"/>
              <a:t> adapter</a:t>
            </a:r>
          </a:p>
          <a:p>
            <a:r>
              <a:rPr lang="en-US" dirty="0" smtClean="0"/>
              <a:t>Tweak </a:t>
            </a:r>
            <a:r>
              <a:rPr lang="en-US" dirty="0" err="1" smtClean="0"/>
              <a:t>ifplugd</a:t>
            </a:r>
            <a:r>
              <a:rPr lang="en-US" dirty="0" smtClean="0"/>
              <a:t> to maintain two concurrent connections</a:t>
            </a:r>
          </a:p>
          <a:p>
            <a:r>
              <a:rPr lang="en-US" dirty="0" smtClean="0"/>
              <a:t>Startup script, timing (initiating network connections, DHCP server a bit fiddly initially)</a:t>
            </a:r>
          </a:p>
          <a:p>
            <a:r>
              <a:rPr lang="en-US" dirty="0" smtClean="0"/>
              <a:t>Full documentation available at:</a:t>
            </a:r>
          </a:p>
          <a:p>
            <a:pPr>
              <a:buNone/>
            </a:pPr>
            <a:r>
              <a:rPr lang="en-US" dirty="0" smtClean="0"/>
              <a:t>https://bitbucket.org/autonomous4j/autonomous4jga/wiki/PiConfiguration</a:t>
            </a:r>
          </a:p>
        </p:txBody>
      </p:sp>
      <p:sp>
        <p:nvSpPr>
          <p:cNvPr id="7" name="Slide Number Placeholder 6"/>
          <p:cNvSpPr>
            <a:spLocks noGrp="1"/>
          </p:cNvSpPr>
          <p:nvPr>
            <p:ph type="sldNum" sz="quarter" idx="12"/>
          </p:nvPr>
        </p:nvSpPr>
        <p:spPr/>
        <p:txBody>
          <a:bodyPr/>
          <a:lstStyle/>
          <a:p>
            <a:fld id="{C51EAA63-D034-42AE-91FA-B13B9518C7BE}" type="slidenum">
              <a:rPr lang="en-US" smtClean="0"/>
              <a:pPr/>
              <a:t>11</a:t>
            </a:fld>
            <a:endParaRPr lang="en-US"/>
          </a:p>
        </p:txBody>
      </p:sp>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3"/>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4130027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Achieving Autonomous Flight!</a:t>
            </a:r>
            <a:r>
              <a:rPr lang="en-US" dirty="0"/>
              <a:t/>
            </a:r>
            <a:br>
              <a:rPr lang="en-US" dirty="0"/>
            </a:br>
            <a:r>
              <a:rPr lang="en-US" dirty="0" smtClean="0"/>
              <a:t>Making it Work</a:t>
            </a:r>
            <a:endParaRPr lang="en-US" dirty="0"/>
          </a:p>
        </p:txBody>
      </p:sp>
      <p:sp>
        <p:nvSpPr>
          <p:cNvPr id="3" name="Content Placeholder 2"/>
          <p:cNvSpPr>
            <a:spLocks noGrp="1"/>
          </p:cNvSpPr>
          <p:nvPr>
            <p:ph idx="1"/>
          </p:nvPr>
        </p:nvSpPr>
        <p:spPr/>
        <p:txBody>
          <a:bodyPr/>
          <a:lstStyle/>
          <a:p>
            <a:r>
              <a:rPr lang="en-US" dirty="0" smtClean="0"/>
              <a:t>Didn’t anticipate many issues</a:t>
            </a:r>
          </a:p>
          <a:p>
            <a:r>
              <a:rPr lang="en-US" dirty="0" smtClean="0"/>
              <a:t>In hindsight, that was just silly</a:t>
            </a:r>
          </a:p>
          <a:p>
            <a:r>
              <a:rPr lang="en-US" dirty="0" smtClean="0"/>
              <a:t>Firmware challenges</a:t>
            </a:r>
          </a:p>
          <a:p>
            <a:r>
              <a:rPr lang="en-US" dirty="0" smtClean="0"/>
              <a:t>API challenges</a:t>
            </a:r>
          </a:p>
          <a:p>
            <a:r>
              <a:rPr lang="en-US" dirty="0" smtClean="0"/>
              <a:t>Equipment challenges</a:t>
            </a:r>
          </a:p>
          <a:p>
            <a:r>
              <a:rPr lang="en-US" dirty="0" smtClean="0"/>
              <a:t>Sensing a pattern?</a:t>
            </a:r>
          </a:p>
        </p:txBody>
      </p:sp>
      <p:sp>
        <p:nvSpPr>
          <p:cNvPr id="7" name="Slide Number Placeholder 6"/>
          <p:cNvSpPr>
            <a:spLocks noGrp="1"/>
          </p:cNvSpPr>
          <p:nvPr>
            <p:ph type="sldNum" sz="quarter" idx="12"/>
          </p:nvPr>
        </p:nvSpPr>
        <p:spPr/>
        <p:txBody>
          <a:bodyPr/>
          <a:lstStyle/>
          <a:p>
            <a:fld id="{C51EAA63-D034-42AE-91FA-B13B9518C7BE}" type="slidenum">
              <a:rPr lang="en-US" smtClean="0"/>
              <a:pPr/>
              <a:t>12</a:t>
            </a:fld>
            <a:endParaRPr lang="en-US"/>
          </a:p>
        </p:txBody>
      </p:sp>
      <p:pic>
        <p:nvPicPr>
          <p:cNvPr id="4" name="Picture 3" descr="double-facepalm.pn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479597" y="1298474"/>
            <a:ext cx="6507657" cy="5066363"/>
          </a:xfrm>
          <a:prstGeom prst="rect">
            <a:avLst/>
          </a:prstGeom>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1357404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Achieving Autonomous Flight!</a:t>
            </a:r>
            <a:r>
              <a:rPr lang="en-US" dirty="0"/>
              <a:t/>
            </a:r>
            <a:br>
              <a:rPr lang="en-US" dirty="0"/>
            </a:br>
            <a:r>
              <a:rPr lang="en-US" dirty="0" smtClean="0"/>
              <a:t>(Unrealistic) Expectations</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13</a:t>
            </a:fld>
            <a:endParaRPr lang="en-US"/>
          </a:p>
        </p:txBody>
      </p:sp>
      <p:pic>
        <p:nvPicPr>
          <p:cNvPr id="9" name="Picture 8" descr="Wall-e.jpg.jpg"/>
          <p:cNvPicPr>
            <a:picLocks noChangeAspect="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283383" y="427214"/>
            <a:ext cx="2878304" cy="2696161"/>
          </a:xfrm>
          <a:prstGeom prst="rect">
            <a:avLst/>
          </a:prstGeom>
        </p:spPr>
      </p:pic>
      <p:pic>
        <p:nvPicPr>
          <p:cNvPr id="8" name="Picture 7" descr="K9.jpg"/>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99788" y="1298412"/>
            <a:ext cx="3333750" cy="3248025"/>
          </a:xfrm>
          <a:prstGeom prst="rect">
            <a:avLst/>
          </a:prstGeom>
        </p:spPr>
      </p:pic>
      <p:pic>
        <p:nvPicPr>
          <p:cNvPr id="12" name="Picture 11" descr="Counterparts.jpg"/>
          <p:cNvPicPr>
            <a:picLocks noChangeAspect="1"/>
          </p:cNvPicPr>
          <p:nvPr/>
        </p:nvPicPr>
        <p:blipFill>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677844" y="2973683"/>
            <a:ext cx="2837600" cy="3418794"/>
          </a:xfrm>
          <a:prstGeom prst="rect">
            <a:avLst/>
          </a:prstGeom>
        </p:spPr>
      </p:pic>
      <p:pic>
        <p:nvPicPr>
          <p:cNvPr id="10" name="Picture 9" descr="rosie-the-robot-from-the-jetsons.jp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716223" y="3010742"/>
            <a:ext cx="4227168" cy="3381734"/>
          </a:xfrm>
          <a:prstGeom prst="rect">
            <a:avLst/>
          </a:prstGeom>
        </p:spPr>
      </p:pic>
      <p:pic>
        <p:nvPicPr>
          <p:cNvPr id="11" name="Picture 10" descr="SprocketsLarge.jpg"/>
          <p:cNvPicPr>
            <a:picLocks noChangeAspect="1"/>
          </p:cNvPicPr>
          <p:nvPr/>
        </p:nvPicPr>
        <p:blipFill>
          <a:blip r:embed="rId7"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846672" y="251614"/>
            <a:ext cx="2054958" cy="3118547"/>
          </a:xfrm>
          <a:prstGeom prst="rect">
            <a:avLst/>
          </a:prstGeom>
        </p:spPr>
      </p:pic>
      <p:sp>
        <p:nvSpPr>
          <p:cNvPr id="13"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6" name="Picture 15" descr="Twitter_logo_blue.png"/>
          <p:cNvPicPr>
            <a:picLocks noChangeAspect="1"/>
          </p:cNvPicPr>
          <p:nvPr/>
        </p:nvPicPr>
        <p:blipFill>
          <a:blip r:embed="rId8"/>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58636381"/>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Achieving Autonomous Flight!</a:t>
            </a:r>
            <a:r>
              <a:rPr lang="en-US" dirty="0"/>
              <a:t/>
            </a:r>
            <a:br>
              <a:rPr lang="en-US" dirty="0"/>
            </a:br>
            <a:r>
              <a:rPr lang="en-US" dirty="0" smtClean="0"/>
              <a:t>In some ways, it’s more like…</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14</a:t>
            </a:fld>
            <a:endParaRPr lang="en-US"/>
          </a:p>
        </p:txBody>
      </p:sp>
      <p:pic>
        <p:nvPicPr>
          <p:cNvPr id="3" name="Picture 2" descr="BadRobotCutsYou.tiff"/>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99790" y="1426893"/>
            <a:ext cx="2454533" cy="2129830"/>
          </a:xfrm>
          <a:prstGeom prst="rect">
            <a:avLst/>
          </a:prstGeom>
        </p:spPr>
      </p:pic>
      <p:pic>
        <p:nvPicPr>
          <p:cNvPr id="5" name="Picture 4" descr="Cyberman_who2_bbc.jpg"/>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98239" y="3647295"/>
            <a:ext cx="3183881" cy="2296068"/>
          </a:xfrm>
          <a:prstGeom prst="rect">
            <a:avLst/>
          </a:prstGeom>
        </p:spPr>
      </p:pic>
      <p:pic>
        <p:nvPicPr>
          <p:cNvPr id="13" name="Picture 12" descr="FlyingDaleks0001.jpg"/>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648893" y="1269935"/>
            <a:ext cx="6741121" cy="5055842"/>
          </a:xfrm>
          <a:prstGeom prst="rect">
            <a:avLst/>
          </a:prstGeom>
        </p:spPr>
      </p:pic>
      <p:pic>
        <p:nvPicPr>
          <p:cNvPr id="4" name="Picture 3" descr="battlestar-galactica-cylon.jp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8961901" y="287167"/>
            <a:ext cx="2918590" cy="1641708"/>
          </a:xfrm>
          <a:prstGeom prst="rect">
            <a:avLst/>
          </a:prstGeom>
        </p:spPr>
      </p:pic>
      <p:pic>
        <p:nvPicPr>
          <p:cNvPr id="14" name="Picture 13" descr="un-targets-terminator-style-robots.png"/>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237351" y="4751551"/>
            <a:ext cx="2735631" cy="1618582"/>
          </a:xfrm>
          <a:prstGeom prst="rect">
            <a:avLst/>
          </a:prstGeom>
        </p:spPr>
      </p:pic>
      <p:sp>
        <p:nvSpPr>
          <p:cNvPr id="12"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5" name="Picture 14" descr="Twitter_logo_blue.png"/>
          <p:cNvPicPr>
            <a:picLocks noChangeAspect="1"/>
          </p:cNvPicPr>
          <p:nvPr/>
        </p:nvPicPr>
        <p:blipFill>
          <a:blip r:embed="rId8"/>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3476279"/>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Achieving Autonomous Flight!</a:t>
            </a:r>
            <a:br>
              <a:rPr lang="en-US" dirty="0" smtClean="0"/>
            </a:br>
            <a:r>
              <a:rPr lang="en-US" dirty="0" smtClean="0"/>
              <a:t>With a bit of this thrown in for good measure…</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15</a:t>
            </a:fld>
            <a:endParaRPr lang="en-US"/>
          </a:p>
        </p:txBody>
      </p:sp>
      <p:pic>
        <p:nvPicPr>
          <p:cNvPr id="6" name="Picture 5" descr="Sharknado_278800-zzz.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769547" y="1318938"/>
            <a:ext cx="8662218" cy="4872498"/>
          </a:xfrm>
          <a:prstGeom prst="rect">
            <a:avLst/>
          </a:prstGeom>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89397705"/>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68261"/>
          </a:xfrm>
        </p:spPr>
        <p:txBody>
          <a:bodyPr/>
          <a:lstStyle/>
          <a:p>
            <a:r>
              <a:rPr lang="en-US" dirty="0"/>
              <a:t>The AR Drone flies better without the extra weight ...</a:t>
            </a:r>
          </a:p>
        </p:txBody>
      </p:sp>
      <p:sp>
        <p:nvSpPr>
          <p:cNvPr id="7" name="Slide Number Placeholder 6"/>
          <p:cNvSpPr>
            <a:spLocks noGrp="1"/>
          </p:cNvSpPr>
          <p:nvPr>
            <p:ph type="sldNum" sz="quarter" idx="12"/>
          </p:nvPr>
        </p:nvSpPr>
        <p:spPr/>
        <p:txBody>
          <a:bodyPr/>
          <a:lstStyle/>
          <a:p>
            <a:fld id="{C51EAA63-D034-42AE-91FA-B13B9518C7BE}" type="slidenum">
              <a:rPr lang="en-US" smtClean="0"/>
              <a:pPr/>
              <a:t>16</a:t>
            </a:fld>
            <a:endParaRPr lang="en-US"/>
          </a:p>
        </p:txBody>
      </p:sp>
      <p:pic>
        <p:nvPicPr>
          <p:cNvPr id="10" name="FullyAutonomousDroneFlight.mp4">
            <a:hlinkClick r:id="" action="ppaction://media"/>
          </p:cNvPr>
          <p:cNvPicPr/>
          <p:nvPr>
            <a:videoFile r:link="rId1"/>
          </p:nvPr>
        </p:nvPicPr>
        <p:blipFill>
          <a:blip r:embed="rId4"/>
          <a:stretch>
            <a:fillRect/>
          </a:stretch>
        </p:blipFill>
        <p:spPr>
          <a:xfrm>
            <a:off x="1701254" y="957848"/>
            <a:ext cx="9296993" cy="5229558"/>
          </a:xfrm>
          <a:prstGeom prst="rect">
            <a:avLst/>
          </a:prstGeom>
        </p:spPr>
      </p:pic>
      <p:sp>
        <p:nvSpPr>
          <p:cNvPr id="11"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2" name="Picture 11" descr="Twitter_logo_blue.png"/>
          <p:cNvPicPr>
            <a:picLocks noChangeAspect="1"/>
          </p:cNvPicPr>
          <p:nvPr/>
        </p:nvPicPr>
        <p:blipFill>
          <a:blip r:embed="rId5"/>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4130027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1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17</a:t>
            </a:fld>
            <a:endParaRPr lang="en-US"/>
          </a:p>
        </p:txBody>
      </p:sp>
      <p:sp>
        <p:nvSpPr>
          <p:cNvPr id="6" name="Content Placeholder 2"/>
          <p:cNvSpPr>
            <a:spLocks noGrp="1"/>
          </p:cNvSpPr>
          <p:nvPr>
            <p:ph idx="1"/>
          </p:nvPr>
        </p:nvSpPr>
        <p:spPr>
          <a:xfrm>
            <a:off x="531152" y="1461834"/>
            <a:ext cx="5791940" cy="4419600"/>
          </a:xfrm>
        </p:spPr>
        <p:txBody>
          <a:bodyPr/>
          <a:lstStyle/>
          <a:p>
            <a:r>
              <a:rPr lang="en-US" dirty="0" smtClean="0"/>
              <a:t>Four spinning blades of doom (!)</a:t>
            </a:r>
          </a:p>
          <a:p>
            <a:pPr lvl="1"/>
            <a:r>
              <a:rPr lang="en-US" dirty="0" smtClean="0"/>
              <a:t>brushless motors</a:t>
            </a:r>
          </a:p>
          <a:p>
            <a:pPr lvl="1"/>
            <a:r>
              <a:rPr lang="en-US" dirty="0" smtClean="0"/>
              <a:t>motor controllers</a:t>
            </a:r>
          </a:p>
          <a:p>
            <a:r>
              <a:rPr lang="en-US" dirty="0" smtClean="0"/>
              <a:t>Lithium polymer battery, 1000mAh</a:t>
            </a:r>
          </a:p>
          <a:p>
            <a:r>
              <a:rPr lang="en-US" dirty="0" smtClean="0"/>
              <a:t>Onboard wireless access point</a:t>
            </a:r>
          </a:p>
          <a:p>
            <a:r>
              <a:rPr lang="en-US" dirty="0" smtClean="0"/>
              <a:t>Indoor shell / outdoor shell</a:t>
            </a:r>
          </a:p>
        </p:txBody>
      </p:sp>
      <p:pic>
        <p:nvPicPr>
          <p:cNvPr id="5" name="Picture 4" descr="ARDrone2.jp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378407" y="1901334"/>
            <a:ext cx="5274180" cy="3150443"/>
          </a:xfrm>
          <a:prstGeom prst="rect">
            <a:avLst/>
          </a:prstGeom>
        </p:spPr>
      </p:pic>
      <p:sp>
        <p:nvSpPr>
          <p:cNvPr id="9" name="Title 1"/>
          <p:cNvSpPr txBox="1">
            <a:spLocks/>
          </p:cNvSpPr>
          <p:nvPr/>
        </p:nvSpPr>
        <p:spPr>
          <a:xfrm>
            <a:off x="531813" y="406400"/>
            <a:ext cx="11125199" cy="8890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Anatomy of a </a:t>
            </a:r>
            <a:r>
              <a:rPr kumimoji="0" lang="en-US" sz="3600" b="0" i="0" u="none" strike="noStrike" kern="1200" cap="none" spc="0" normalizeH="0" baseline="0" noProof="0" dirty="0" err="1" smtClean="0">
                <a:ln>
                  <a:noFill/>
                </a:ln>
                <a:solidFill>
                  <a:schemeClr val="tx1"/>
                </a:solidFill>
                <a:effectLst/>
                <a:uLnTx/>
                <a:uFillTx/>
                <a:latin typeface="+mj-lt"/>
                <a:ea typeface="+mj-ea"/>
                <a:cs typeface="+mj-cs"/>
              </a:rPr>
              <a:t>Quadcopter (AR Drone 2.0)</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2" name="Picture 11" descr="Twitter_logo_blue.png"/>
          <p:cNvPicPr>
            <a:picLocks noChangeAspect="1"/>
          </p:cNvPicPr>
          <p:nvPr/>
        </p:nvPicPr>
        <p:blipFill>
          <a:blip r:embed="rId3"/>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06649335"/>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18</a:t>
            </a:fld>
            <a:endParaRPr lang="en-US"/>
          </a:p>
        </p:txBody>
      </p:sp>
      <p:sp>
        <p:nvSpPr>
          <p:cNvPr id="6" name="Content Placeholder 2"/>
          <p:cNvSpPr>
            <a:spLocks noGrp="1"/>
          </p:cNvSpPr>
          <p:nvPr>
            <p:ph idx="1"/>
          </p:nvPr>
        </p:nvSpPr>
        <p:spPr>
          <a:xfrm>
            <a:off x="531152" y="1461834"/>
            <a:ext cx="5791940" cy="4419600"/>
          </a:xfrm>
        </p:spPr>
        <p:txBody>
          <a:bodyPr/>
          <a:lstStyle/>
          <a:p>
            <a:r>
              <a:rPr lang="en-US" dirty="0" smtClean="0"/>
              <a:t>Inertial Measurement Unit:</a:t>
            </a:r>
          </a:p>
          <a:p>
            <a:pPr lvl="1"/>
            <a:r>
              <a:rPr lang="en-US" dirty="0" smtClean="0"/>
              <a:t>gyroscope (3 degrees of freedom)</a:t>
            </a:r>
          </a:p>
          <a:p>
            <a:pPr lvl="1"/>
            <a:r>
              <a:rPr lang="en-US" dirty="0" smtClean="0"/>
              <a:t>accelerometer (3 degrees of freedom)</a:t>
            </a:r>
          </a:p>
          <a:p>
            <a:pPr lvl="1"/>
            <a:r>
              <a:rPr lang="en-US" dirty="0" smtClean="0"/>
              <a:t>magnetometer (3 degrees of freedom)</a:t>
            </a:r>
          </a:p>
          <a:p>
            <a:r>
              <a:rPr lang="en-US" dirty="0" smtClean="0"/>
              <a:t>Ultrasound height sensor</a:t>
            </a:r>
          </a:p>
          <a:p>
            <a:r>
              <a:rPr lang="en-US" dirty="0" smtClean="0"/>
              <a:t>Pressure sensor (measures high flight)</a:t>
            </a:r>
          </a:p>
          <a:p>
            <a:r>
              <a:rPr lang="en-US" dirty="0" smtClean="0"/>
              <a:t>Front camera (720p, 30fps)</a:t>
            </a:r>
          </a:p>
          <a:p>
            <a:r>
              <a:rPr lang="en-US" dirty="0" smtClean="0"/>
              <a:t>Downward camera (360p, 30fps visual odometry sensor)</a:t>
            </a:r>
          </a:p>
        </p:txBody>
      </p:sp>
      <p:pic>
        <p:nvPicPr>
          <p:cNvPr id="5" name="Picture 4" descr="ARDrone2.jp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378407" y="1901334"/>
            <a:ext cx="5274180" cy="3150443"/>
          </a:xfrm>
          <a:prstGeom prst="rect">
            <a:avLst/>
          </a:prstGeom>
        </p:spPr>
      </p:pic>
      <p:sp>
        <p:nvSpPr>
          <p:cNvPr id="9" name="Title 1"/>
          <p:cNvSpPr txBox="1">
            <a:spLocks/>
          </p:cNvSpPr>
          <p:nvPr/>
        </p:nvSpPr>
        <p:spPr>
          <a:xfrm>
            <a:off x="531813" y="406400"/>
            <a:ext cx="11125199" cy="8890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Anatomy of a </a:t>
            </a:r>
            <a:r>
              <a:rPr kumimoji="0" lang="en-US" sz="3600" b="0" i="0" u="none" strike="noStrike" kern="1200" cap="none" spc="0" normalizeH="0" baseline="0" noProof="0" dirty="0" err="1" smtClean="0">
                <a:ln>
                  <a:noFill/>
                </a:ln>
                <a:solidFill>
                  <a:schemeClr val="tx1"/>
                </a:solidFill>
                <a:effectLst/>
                <a:uLnTx/>
                <a:uFillTx/>
                <a:latin typeface="+mj-lt"/>
                <a:ea typeface="+mj-ea"/>
                <a:cs typeface="+mj-cs"/>
              </a:rPr>
              <a:t>Quadcopter (AR Drone 2.0 sensors)</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2" name="Picture 11" descr="Twitter_logo_blue.png"/>
          <p:cNvPicPr>
            <a:picLocks noChangeAspect="1"/>
          </p:cNvPicPr>
          <p:nvPr/>
        </p:nvPicPr>
        <p:blipFill>
          <a:blip r:embed="rId3"/>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06649335"/>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19</a:t>
            </a:fld>
            <a:endParaRPr lang="en-US"/>
          </a:p>
        </p:txBody>
      </p:sp>
      <p:pic>
        <p:nvPicPr>
          <p:cNvPr id="5" name="Picture 4" descr="ARDrone2.jp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378407" y="1901334"/>
            <a:ext cx="5274180" cy="3150443"/>
          </a:xfrm>
          <a:prstGeom prst="rect">
            <a:avLst/>
          </a:prstGeom>
        </p:spPr>
      </p:pic>
      <p:sp>
        <p:nvSpPr>
          <p:cNvPr id="9" name="Title 1"/>
          <p:cNvSpPr txBox="1">
            <a:spLocks/>
          </p:cNvSpPr>
          <p:nvPr/>
        </p:nvSpPr>
        <p:spPr>
          <a:xfrm>
            <a:off x="531813" y="406400"/>
            <a:ext cx="11125199" cy="8890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Anatomy of a </a:t>
            </a:r>
            <a:r>
              <a:rPr kumimoji="0" lang="en-US" sz="3600" b="0" i="0" u="none" strike="noStrike" kern="1200" cap="none" spc="0" normalizeH="0" baseline="0" noProof="0" dirty="0" err="1" smtClean="0">
                <a:ln>
                  <a:noFill/>
                </a:ln>
                <a:solidFill>
                  <a:schemeClr val="tx1"/>
                </a:solidFill>
                <a:effectLst/>
                <a:uLnTx/>
                <a:uFillTx/>
                <a:latin typeface="+mj-lt"/>
                <a:ea typeface="+mj-ea"/>
                <a:cs typeface="+mj-cs"/>
              </a:rPr>
              <a:t>Quadcopter (Flying Principle)</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r>
            <a:br>
              <a:rPr kumimoji="0" lang="en-US" sz="3600" b="0" i="0" u="none" strike="noStrike" kern="1200" cap="none" spc="0" normalizeH="0" baseline="0" noProof="0" dirty="0" smtClean="0">
                <a:ln>
                  <a:noFill/>
                </a:ln>
                <a:solidFill>
                  <a:schemeClr val="tx1"/>
                </a:solidFill>
                <a:effectLst/>
                <a:uLnTx/>
                <a:uFillTx/>
                <a:latin typeface="+mj-lt"/>
                <a:ea typeface="+mj-ea"/>
                <a:cs typeface="+mj-cs"/>
              </a:rPr>
            </a:b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pic>
        <p:nvPicPr>
          <p:cNvPr id="12" name="Picture 11" descr="Screen Shot 2014-10-31 at 6.19.53 PM.png"/>
          <p:cNvPicPr>
            <a:picLocks noChangeAspect="1"/>
          </p:cNvPicPr>
          <p:nvPr/>
        </p:nvPicPr>
        <p:blipFill>
          <a:blip r:embed="rId3"/>
          <a:stretch>
            <a:fillRect/>
          </a:stretch>
        </p:blipFill>
        <p:spPr>
          <a:xfrm>
            <a:off x="483337" y="1349842"/>
            <a:ext cx="5954179" cy="3543337"/>
          </a:xfrm>
          <a:prstGeom prst="rect">
            <a:avLst/>
          </a:prstGeom>
        </p:spPr>
      </p:pic>
      <p:sp>
        <p:nvSpPr>
          <p:cNvPr id="13" name="TextBox 12"/>
          <p:cNvSpPr txBox="1"/>
          <p:nvPr/>
        </p:nvSpPr>
        <p:spPr>
          <a:xfrm>
            <a:off x="1394276" y="4999748"/>
            <a:ext cx="4324924" cy="364102"/>
          </a:xfrm>
          <a:prstGeom prst="rect">
            <a:avLst/>
          </a:prstGeom>
          <a:noFill/>
        </p:spPr>
        <p:txBody>
          <a:bodyPr wrap="none" lIns="0" tIns="0" rIns="0" bIns="0" rtlCol="0">
            <a:noAutofit/>
          </a:bodyPr>
          <a:lstStyle/>
          <a:p>
            <a:pPr>
              <a:lnSpc>
                <a:spcPct val="90000"/>
              </a:lnSpc>
            </a:pPr>
            <a:r>
              <a:rPr lang="en-US" sz="1200" smtClean="0"/>
              <a:t>From </a:t>
            </a:r>
            <a:r>
              <a:rPr lang="en-US" sz="1200" smtClean="0">
                <a:hlinkClick r:id="rId4"/>
              </a:rPr>
              <a:t>https://projects.ardrone.org</a:t>
            </a:r>
            <a:r>
              <a:rPr lang="en-US" sz="1200" smtClean="0"/>
              <a:t> ARDrone_Developer_Guide.pdf </a:t>
            </a:r>
          </a:p>
        </p:txBody>
      </p:sp>
      <p:sp>
        <p:nvSpPr>
          <p:cNvPr id="11"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4" name="Picture 13" descr="Twitter_logo_blue.png"/>
          <p:cNvPicPr>
            <a:picLocks noChangeAspect="1"/>
          </p:cNvPicPr>
          <p:nvPr/>
        </p:nvPicPr>
        <p:blipFill>
          <a:blip r:embed="rId5"/>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06649335"/>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pPr/>
              <a:t>2</a:t>
            </a:fld>
            <a:endParaRPr lang="en-US"/>
          </a:p>
        </p:txBody>
      </p:sp>
      <p:sp>
        <p:nvSpPr>
          <p:cNvPr id="4" name="Title 3"/>
          <p:cNvSpPr>
            <a:spLocks noGrp="1"/>
          </p:cNvSpPr>
          <p:nvPr>
            <p:ph type="title"/>
          </p:nvPr>
        </p:nvSpPr>
        <p:spPr/>
        <p:txBody>
          <a:bodyPr/>
          <a:lstStyle/>
          <a:p>
            <a:r>
              <a:rPr lang="en-US" smtClean="0"/>
              <a:t>About the presenter</a:t>
            </a:r>
            <a:endParaRPr lang="en-US"/>
          </a:p>
        </p:txBody>
      </p:sp>
      <p:sp>
        <p:nvSpPr>
          <p:cNvPr id="6" name="Text Placeholder 5"/>
          <p:cNvSpPr>
            <a:spLocks noGrp="1"/>
          </p:cNvSpPr>
          <p:nvPr>
            <p:ph type="body" sz="quarter" idx="16"/>
          </p:nvPr>
        </p:nvSpPr>
        <p:spPr/>
        <p:txBody>
          <a:bodyPr/>
          <a:lstStyle/>
          <a:p>
            <a:r>
              <a:rPr lang="en-US" smtClean="0"/>
              <a:t>James Weaver</a:t>
            </a:r>
          </a:p>
          <a:p>
            <a:pPr lvl="1"/>
            <a:r>
              <a:rPr lang="en-US" smtClean="0"/>
              <a:t>Java Technology Ambassador</a:t>
            </a:r>
          </a:p>
          <a:p>
            <a:pPr lvl="1"/>
            <a:r>
              <a:rPr lang="en-US" smtClean="0"/>
              <a:t>Oracle Corporation</a:t>
            </a:r>
          </a:p>
          <a:p>
            <a:pPr lvl="1"/>
            <a:r>
              <a:rPr lang="en-US" smtClean="0"/>
              <a:t>Twitter: @JavaFXpert</a:t>
            </a:r>
          </a:p>
          <a:p>
            <a:pPr lvl="1"/>
            <a:r>
              <a:rPr lang="en-US" smtClean="0"/>
              <a:t>Email: </a:t>
            </a:r>
            <a:r>
              <a:rPr lang="en-US" b="1" i="1" smtClean="0"/>
              <a:t>james</a:t>
            </a:r>
            <a:r>
              <a:rPr lang="en-US" smtClean="0"/>
              <a:t>.weaver@oracle.com</a:t>
            </a:r>
            <a:endParaRPr lang="en-US"/>
          </a:p>
        </p:txBody>
      </p:sp>
      <p:pic>
        <p:nvPicPr>
          <p:cNvPr id="10" name="Picture Placeholder 9" descr="If presenting remotely, you can insert your photo here"/>
          <p:cNvPicPr>
            <a:picLocks noGrp="1" noChangeAspect="1"/>
          </p:cNvPicPr>
          <p:nvPr>
            <p:ph type="pic" sz="quarter" idx="4294967295"/>
          </p:nvPr>
        </p:nvPicPr>
        <p:blipFill>
          <a:blip r:embed="rId3"/>
          <a:stretch>
            <a:fillRect/>
          </a:stretch>
        </p:blipFill>
        <p:spPr>
          <a:xfrm>
            <a:off x="2286000" y="2011680"/>
            <a:ext cx="3474720" cy="3474720"/>
          </a:xfrm>
          <a:prstGeom prst="rect">
            <a:avLst/>
          </a:prstGeom>
        </p:spPr>
      </p:pic>
      <p:sp>
        <p:nvSpPr>
          <p:cNvPr id="8" name="Title 3"/>
          <p:cNvSpPr txBox="1">
            <a:spLocks/>
          </p:cNvSpPr>
          <p:nvPr/>
        </p:nvSpPr>
        <p:spPr>
          <a:xfrm>
            <a:off x="7403821" y="1803930"/>
            <a:ext cx="3269633" cy="4443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ea typeface="+mj-ea"/>
                <a:cs typeface="+mj-cs"/>
              </a:rPr>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9" name="Picture 8" descr="Twitter_logo_blue.png"/>
          <p:cNvPicPr>
            <a:picLocks noChangeAspect="1"/>
          </p:cNvPicPr>
          <p:nvPr/>
        </p:nvPicPr>
        <p:blipFill>
          <a:blip r:embed="rId4"/>
          <a:stretch>
            <a:fillRect/>
          </a:stretch>
        </p:blipFill>
        <p:spPr>
          <a:xfrm>
            <a:off x="6476708" y="1785862"/>
            <a:ext cx="648641" cy="52734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5949001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20</a:t>
            </a:fld>
            <a:endParaRPr lang="en-US"/>
          </a:p>
        </p:txBody>
      </p:sp>
      <p:sp>
        <p:nvSpPr>
          <p:cNvPr id="10" name="Title 1"/>
          <p:cNvSpPr>
            <a:spLocks noGrp="1"/>
          </p:cNvSpPr>
          <p:nvPr>
            <p:ph type="title"/>
          </p:nvPr>
        </p:nvSpPr>
        <p:spPr>
          <a:xfrm>
            <a:off x="531813" y="406400"/>
            <a:ext cx="11125199" cy="889000"/>
          </a:xfrm>
        </p:spPr>
        <p:txBody>
          <a:bodyPr/>
          <a:lstStyle/>
          <a:p>
            <a:r>
              <a:rPr lang="en-US" dirty="0" smtClean="0"/>
              <a:t>Demo: Fly drone with this code for a box pattern...</a:t>
            </a:r>
            <a:r>
              <a:rPr lang="en-US" dirty="0"/>
              <a:t/>
            </a:r>
            <a:br>
              <a:rPr lang="en-US" dirty="0"/>
            </a:br>
            <a:endParaRPr lang="en-US" dirty="0"/>
          </a:p>
        </p:txBody>
      </p:sp>
      <p:sp>
        <p:nvSpPr>
          <p:cNvPr id="7" name="TextBox 6"/>
          <p:cNvSpPr txBox="1"/>
          <p:nvPr/>
        </p:nvSpPr>
        <p:spPr>
          <a:xfrm>
            <a:off x="2237947" y="1962600"/>
            <a:ext cx="7948269" cy="914400"/>
          </a:xfrm>
          <a:prstGeom prst="rect">
            <a:avLst/>
          </a:prstGeom>
          <a:noFill/>
        </p:spPr>
        <p:txBody>
          <a:bodyPr wrap="none" lIns="0" tIns="0" rIns="0" bIns="0" rtlCol="0">
            <a:noAutofit/>
          </a:bodyPr>
          <a:lstStyle/>
          <a:p>
            <a:pPr>
              <a:lnSpc>
                <a:spcPct val="90000"/>
              </a:lnSpc>
            </a:pPr>
            <a:endParaRPr lang="en-US" smtClean="0">
              <a:latin typeface="Courier"/>
              <a:cs typeface="Courier"/>
            </a:endParaRPr>
          </a:p>
        </p:txBody>
      </p:sp>
      <p:sp>
        <p:nvSpPr>
          <p:cNvPr id="8" name="TextBox 7"/>
          <p:cNvSpPr txBox="1"/>
          <p:nvPr/>
        </p:nvSpPr>
        <p:spPr>
          <a:xfrm>
            <a:off x="954380" y="1305819"/>
            <a:ext cx="10275025" cy="4813255"/>
          </a:xfrm>
          <a:prstGeom prst="rect">
            <a:avLst/>
          </a:prstGeom>
          <a:noFill/>
        </p:spPr>
        <p:txBody>
          <a:bodyPr wrap="none" lIns="0" tIns="0" rIns="0" bIns="0" rtlCol="0">
            <a:noAutofit/>
          </a:bodyPr>
          <a:lstStyle/>
          <a:p>
            <a:pPr>
              <a:lnSpc>
                <a:spcPct val="90000"/>
              </a:lnSpc>
            </a:pPr>
            <a:r>
              <a:rPr lang="en-US" sz="2400" smtClean="0">
                <a:solidFill>
                  <a:srgbClr val="0000FF"/>
                </a:solidFill>
                <a:latin typeface="Courier"/>
                <a:cs typeface="Courier"/>
              </a:rPr>
              <a:t>private static void </a:t>
            </a:r>
            <a:r>
              <a:rPr lang="en-US" sz="2400" b="1" i="1" smtClean="0">
                <a:latin typeface="Courier"/>
                <a:cs typeface="Courier"/>
              </a:rPr>
              <a:t>doDemoFlightBox</a:t>
            </a:r>
            <a:r>
              <a:rPr lang="en-US" sz="2400" smtClean="0">
                <a:latin typeface="Courier"/>
                <a:cs typeface="Courier"/>
              </a:rPr>
              <a:t>(A4jBrain brain) {</a:t>
            </a:r>
          </a:p>
          <a:p>
            <a:pPr>
              <a:lnSpc>
                <a:spcPct val="90000"/>
              </a:lnSpc>
            </a:pPr>
            <a:r>
              <a:rPr lang="en-US" sz="2400" smtClean="0">
                <a:latin typeface="Courier"/>
                <a:cs typeface="Courier"/>
              </a:rPr>
              <a:t>  brain.takeoff().hold(5000);</a:t>
            </a:r>
          </a:p>
          <a:p>
            <a:pPr>
              <a:lnSpc>
                <a:spcPct val="90000"/>
              </a:lnSpc>
            </a:pPr>
            <a:r>
              <a:rPr lang="en-US" sz="2400" smtClean="0">
                <a:latin typeface="Courier"/>
                <a:cs typeface="Courier"/>
              </a:rPr>
              <a:t>        </a:t>
            </a:r>
          </a:p>
          <a:p>
            <a:pPr>
              <a:lnSpc>
                <a:spcPct val="90000"/>
              </a:lnSpc>
            </a:pPr>
            <a:r>
              <a:rPr lang="en-US" sz="2400" smtClean="0">
                <a:latin typeface="Courier"/>
                <a:cs typeface="Courier"/>
              </a:rPr>
              <a:t>  brain.goRight(20).doFor(1000); // % speed, ms duration</a:t>
            </a:r>
          </a:p>
          <a:p>
            <a:pPr>
              <a:lnSpc>
                <a:spcPct val="90000"/>
              </a:lnSpc>
            </a:pPr>
            <a:r>
              <a:rPr lang="en-US" sz="2400" smtClean="0">
                <a:latin typeface="Courier"/>
                <a:cs typeface="Courier"/>
              </a:rPr>
              <a:t>  brain.hover().hold(4000);</a:t>
            </a:r>
          </a:p>
          <a:p>
            <a:pPr>
              <a:lnSpc>
                <a:spcPct val="90000"/>
              </a:lnSpc>
            </a:pPr>
            <a:r>
              <a:rPr lang="en-US" sz="2400" smtClean="0">
                <a:latin typeface="Courier"/>
                <a:cs typeface="Courier"/>
              </a:rPr>
              <a:t>  brain.backward(20).doFor(800);</a:t>
            </a:r>
          </a:p>
          <a:p>
            <a:pPr>
              <a:lnSpc>
                <a:spcPct val="90000"/>
              </a:lnSpc>
            </a:pPr>
            <a:r>
              <a:rPr lang="en-US" sz="2400" smtClean="0">
                <a:latin typeface="Courier"/>
                <a:cs typeface="Courier"/>
              </a:rPr>
              <a:t>  brain.hover().hold(4000);</a:t>
            </a:r>
          </a:p>
          <a:p>
            <a:pPr>
              <a:lnSpc>
                <a:spcPct val="90000"/>
              </a:lnSpc>
            </a:pPr>
            <a:r>
              <a:rPr lang="en-US" sz="2400" smtClean="0">
                <a:latin typeface="Courier"/>
                <a:cs typeface="Courier"/>
              </a:rPr>
              <a:t>  brain.goLeft(20).doFor(1500);</a:t>
            </a:r>
          </a:p>
          <a:p>
            <a:pPr>
              <a:lnSpc>
                <a:spcPct val="90000"/>
              </a:lnSpc>
            </a:pPr>
            <a:r>
              <a:rPr lang="en-US" sz="2400" smtClean="0">
                <a:latin typeface="Courier"/>
                <a:cs typeface="Courier"/>
              </a:rPr>
              <a:t>  brain.hover().hold(4000);</a:t>
            </a:r>
          </a:p>
          <a:p>
            <a:pPr>
              <a:lnSpc>
                <a:spcPct val="90000"/>
              </a:lnSpc>
            </a:pPr>
            <a:r>
              <a:rPr lang="en-US" sz="2400" smtClean="0">
                <a:latin typeface="Courier"/>
                <a:cs typeface="Courier"/>
              </a:rPr>
              <a:t>  brain.forward(20).doFor(1200);</a:t>
            </a:r>
          </a:p>
          <a:p>
            <a:pPr>
              <a:lnSpc>
                <a:spcPct val="90000"/>
              </a:lnSpc>
            </a:pPr>
            <a:r>
              <a:rPr lang="en-US" sz="2400" smtClean="0">
                <a:latin typeface="Courier"/>
                <a:cs typeface="Courier"/>
              </a:rPr>
              <a:t>  brain.hover().hold(4000);</a:t>
            </a:r>
          </a:p>
          <a:p>
            <a:pPr>
              <a:lnSpc>
                <a:spcPct val="90000"/>
              </a:lnSpc>
            </a:pPr>
            <a:endParaRPr lang="en-US" sz="2400" smtClean="0">
              <a:latin typeface="Courier"/>
              <a:cs typeface="Courier"/>
            </a:endParaRPr>
          </a:p>
          <a:p>
            <a:pPr>
              <a:lnSpc>
                <a:spcPct val="90000"/>
              </a:lnSpc>
            </a:pPr>
            <a:r>
              <a:rPr lang="en-US" sz="2400" smtClean="0">
                <a:latin typeface="Courier"/>
                <a:cs typeface="Courier"/>
              </a:rPr>
              <a:t>  brain.land();</a:t>
            </a:r>
          </a:p>
          <a:p>
            <a:pPr>
              <a:lnSpc>
                <a:spcPct val="90000"/>
              </a:lnSpc>
            </a:pPr>
            <a:r>
              <a:rPr lang="en-US" sz="2400" smtClean="0">
                <a:latin typeface="Courier"/>
                <a:cs typeface="Courier"/>
              </a:rPr>
              <a:t>}</a:t>
            </a:r>
          </a:p>
        </p:txBody>
      </p:sp>
      <p:sp>
        <p:nvSpPr>
          <p:cNvPr id="9"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2"/>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3359627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21</a:t>
            </a:fld>
            <a:endParaRPr lang="en-US"/>
          </a:p>
        </p:txBody>
      </p:sp>
      <p:sp>
        <p:nvSpPr>
          <p:cNvPr id="10" name="Title 1"/>
          <p:cNvSpPr>
            <a:spLocks noGrp="1"/>
          </p:cNvSpPr>
          <p:nvPr>
            <p:ph type="title"/>
          </p:nvPr>
        </p:nvSpPr>
        <p:spPr>
          <a:xfrm>
            <a:off x="531813" y="406400"/>
            <a:ext cx="11125199" cy="889000"/>
          </a:xfrm>
        </p:spPr>
        <p:txBody>
          <a:bodyPr/>
          <a:lstStyle/>
          <a:p>
            <a:r>
              <a:rPr lang="en-US" dirty="0" smtClean="0"/>
              <a:t>Example code for </a:t>
            </a:r>
            <a:r>
              <a:rPr lang="en-US" dirty="0" smtClean="0">
                <a:latin typeface="Courier"/>
                <a:cs typeface="Courier"/>
              </a:rPr>
              <a:t>goHome()</a:t>
            </a:r>
            <a:r>
              <a:rPr lang="en-US" dirty="0" smtClean="0"/>
              <a:t> functionality</a:t>
            </a:r>
            <a:r>
              <a:rPr lang="en-US" dirty="0"/>
              <a:t/>
            </a:r>
            <a:br>
              <a:rPr lang="en-US" dirty="0"/>
            </a:br>
            <a:endParaRPr lang="en-US" dirty="0"/>
          </a:p>
        </p:txBody>
      </p:sp>
      <p:sp>
        <p:nvSpPr>
          <p:cNvPr id="7" name="TextBox 6"/>
          <p:cNvSpPr txBox="1"/>
          <p:nvPr/>
        </p:nvSpPr>
        <p:spPr>
          <a:xfrm>
            <a:off x="2237947" y="1962600"/>
            <a:ext cx="7948269" cy="914400"/>
          </a:xfrm>
          <a:prstGeom prst="rect">
            <a:avLst/>
          </a:prstGeom>
          <a:noFill/>
        </p:spPr>
        <p:txBody>
          <a:bodyPr wrap="none" lIns="0" tIns="0" rIns="0" bIns="0" rtlCol="0">
            <a:noAutofit/>
          </a:bodyPr>
          <a:lstStyle/>
          <a:p>
            <a:pPr>
              <a:lnSpc>
                <a:spcPct val="90000"/>
              </a:lnSpc>
            </a:pPr>
            <a:endParaRPr lang="en-US" smtClean="0">
              <a:latin typeface="Courier"/>
              <a:cs typeface="Courier"/>
            </a:endParaRPr>
          </a:p>
        </p:txBody>
      </p:sp>
      <p:sp>
        <p:nvSpPr>
          <p:cNvPr id="8" name="TextBox 7"/>
          <p:cNvSpPr txBox="1"/>
          <p:nvPr/>
        </p:nvSpPr>
        <p:spPr>
          <a:xfrm>
            <a:off x="1420918" y="1278797"/>
            <a:ext cx="10275025" cy="4813255"/>
          </a:xfrm>
          <a:prstGeom prst="rect">
            <a:avLst/>
          </a:prstGeom>
          <a:noFill/>
        </p:spPr>
        <p:txBody>
          <a:bodyPr wrap="none" lIns="0" tIns="0" rIns="0" bIns="0" rtlCol="0">
            <a:noAutofit/>
          </a:bodyPr>
          <a:lstStyle/>
          <a:p>
            <a:pPr>
              <a:lnSpc>
                <a:spcPct val="90000"/>
              </a:lnSpc>
            </a:pPr>
            <a:r>
              <a:rPr lang="en-US" sz="2400" smtClean="0">
                <a:solidFill>
                  <a:srgbClr val="0000FF"/>
                </a:solidFill>
                <a:latin typeface="Courier"/>
                <a:cs typeface="Courier"/>
              </a:rPr>
              <a:t>private static void </a:t>
            </a:r>
            <a:r>
              <a:rPr lang="en-US" sz="2400" b="1" i="1" smtClean="0">
                <a:latin typeface="Courier"/>
                <a:cs typeface="Courier"/>
              </a:rPr>
              <a:t>doDemoFlightHome </a:t>
            </a:r>
            <a:r>
              <a:rPr lang="en-US" sz="2400" smtClean="0">
                <a:latin typeface="Courier"/>
                <a:cs typeface="Courier"/>
              </a:rPr>
              <a:t>(A4jBrain brain) {</a:t>
            </a:r>
          </a:p>
          <a:p>
            <a:pPr>
              <a:lnSpc>
                <a:spcPct val="90000"/>
              </a:lnSpc>
            </a:pPr>
            <a:r>
              <a:rPr lang="en-US" sz="2400" smtClean="0">
                <a:latin typeface="Courier"/>
                <a:cs typeface="Courier"/>
              </a:rPr>
              <a:t>  brain.takeoff().hold(6000);</a:t>
            </a:r>
          </a:p>
          <a:p>
            <a:pPr>
              <a:lnSpc>
                <a:spcPct val="90000"/>
              </a:lnSpc>
            </a:pPr>
            <a:r>
              <a:rPr lang="en-US" sz="2400" smtClean="0">
                <a:latin typeface="Courier"/>
                <a:cs typeface="Courier"/>
              </a:rPr>
              <a:t>        </a:t>
            </a:r>
          </a:p>
          <a:p>
            <a:pPr>
              <a:lnSpc>
                <a:spcPct val="90000"/>
              </a:lnSpc>
            </a:pPr>
            <a:r>
              <a:rPr lang="en-US" sz="2400" smtClean="0">
                <a:latin typeface="Courier"/>
                <a:cs typeface="Courier"/>
              </a:rPr>
              <a:t>  brain.forward(20).doFor(400);</a:t>
            </a:r>
          </a:p>
          <a:p>
            <a:pPr>
              <a:lnSpc>
                <a:spcPct val="90000"/>
              </a:lnSpc>
            </a:pPr>
            <a:r>
              <a:rPr lang="en-US" sz="2400" smtClean="0">
                <a:latin typeface="Courier"/>
                <a:cs typeface="Courier"/>
              </a:rPr>
              <a:t>  brain.hover().hold(2000);</a:t>
            </a:r>
          </a:p>
          <a:p>
            <a:pPr>
              <a:lnSpc>
                <a:spcPct val="90000"/>
              </a:lnSpc>
            </a:pPr>
            <a:r>
              <a:rPr lang="en-US" sz="2400" smtClean="0">
                <a:latin typeface="Courier"/>
                <a:cs typeface="Courier"/>
              </a:rPr>
              <a:t>  brain.goRight(20).doFor(400);</a:t>
            </a:r>
          </a:p>
          <a:p>
            <a:pPr>
              <a:lnSpc>
                <a:spcPct val="90000"/>
              </a:lnSpc>
            </a:pPr>
            <a:r>
              <a:rPr lang="en-US" sz="2400" smtClean="0">
                <a:latin typeface="Courier"/>
                <a:cs typeface="Courier"/>
              </a:rPr>
              <a:t>  brain.hover().hold(2000);</a:t>
            </a:r>
          </a:p>
          <a:p>
            <a:pPr>
              <a:lnSpc>
                <a:spcPct val="90000"/>
              </a:lnSpc>
            </a:pPr>
            <a:r>
              <a:rPr lang="en-US" sz="2400" smtClean="0">
                <a:latin typeface="Courier"/>
                <a:cs typeface="Courier"/>
              </a:rPr>
              <a:t>  brain.forward(20).doFor(400);</a:t>
            </a:r>
          </a:p>
          <a:p>
            <a:pPr>
              <a:lnSpc>
                <a:spcPct val="90000"/>
              </a:lnSpc>
            </a:pPr>
            <a:r>
              <a:rPr lang="en-US" sz="2400" smtClean="0">
                <a:latin typeface="Courier"/>
                <a:cs typeface="Courier"/>
              </a:rPr>
              <a:t>  ...</a:t>
            </a:r>
          </a:p>
          <a:p>
            <a:pPr>
              <a:lnSpc>
                <a:spcPct val="90000"/>
              </a:lnSpc>
            </a:pPr>
            <a:endParaRPr lang="en-US" sz="2400" smtClean="0">
              <a:latin typeface="Courier"/>
              <a:cs typeface="Courier"/>
            </a:endParaRPr>
          </a:p>
          <a:p>
            <a:pPr>
              <a:lnSpc>
                <a:spcPct val="90000"/>
              </a:lnSpc>
            </a:pPr>
            <a:r>
              <a:rPr lang="en-US" sz="2400" smtClean="0">
                <a:latin typeface="Courier"/>
                <a:cs typeface="Courier"/>
              </a:rPr>
              <a:t>  brain.goHome();</a:t>
            </a:r>
          </a:p>
          <a:p>
            <a:pPr>
              <a:lnSpc>
                <a:spcPct val="90000"/>
              </a:lnSpc>
            </a:pPr>
            <a:r>
              <a:rPr lang="en-US" sz="2400" smtClean="0">
                <a:latin typeface="Courier"/>
                <a:cs typeface="Courier"/>
              </a:rPr>
              <a:t>  brain.hover().hold(2000);</a:t>
            </a:r>
          </a:p>
          <a:p>
            <a:pPr>
              <a:lnSpc>
                <a:spcPct val="90000"/>
              </a:lnSpc>
            </a:pPr>
            <a:endParaRPr lang="en-US" sz="2400" smtClean="0">
              <a:latin typeface="Courier"/>
              <a:cs typeface="Courier"/>
            </a:endParaRPr>
          </a:p>
          <a:p>
            <a:pPr>
              <a:lnSpc>
                <a:spcPct val="90000"/>
              </a:lnSpc>
            </a:pPr>
            <a:r>
              <a:rPr lang="en-US" sz="2400" smtClean="0">
                <a:latin typeface="Courier"/>
                <a:cs typeface="Courier"/>
              </a:rPr>
              <a:t>  brain.land();</a:t>
            </a:r>
          </a:p>
          <a:p>
            <a:pPr>
              <a:lnSpc>
                <a:spcPct val="90000"/>
              </a:lnSpc>
            </a:pPr>
            <a:r>
              <a:rPr lang="en-US" sz="2400" smtClean="0">
                <a:latin typeface="Courier"/>
                <a:cs typeface="Courier"/>
              </a:rPr>
              <a:t>}</a:t>
            </a:r>
          </a:p>
        </p:txBody>
      </p:sp>
      <p:sp>
        <p:nvSpPr>
          <p:cNvPr id="11"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2" name="Picture 11" descr="Twitter_logo_blue.png"/>
          <p:cNvPicPr>
            <a:picLocks noChangeAspect="1"/>
          </p:cNvPicPr>
          <p:nvPr/>
        </p:nvPicPr>
        <p:blipFill>
          <a:blip r:embed="rId2"/>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3359627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22</a:t>
            </a:fld>
            <a:endParaRPr lang="en-US"/>
          </a:p>
        </p:txBody>
      </p:sp>
      <p:sp>
        <p:nvSpPr>
          <p:cNvPr id="10" name="Title 1"/>
          <p:cNvSpPr>
            <a:spLocks noGrp="1"/>
          </p:cNvSpPr>
          <p:nvPr>
            <p:ph type="title"/>
          </p:nvPr>
        </p:nvSpPr>
        <p:spPr>
          <a:xfrm>
            <a:off x="531813" y="406400"/>
            <a:ext cx="11125199" cy="889000"/>
          </a:xfrm>
        </p:spPr>
        <p:txBody>
          <a:bodyPr/>
          <a:lstStyle/>
          <a:p>
            <a:r>
              <a:rPr lang="en-US" dirty="0" smtClean="0"/>
              <a:t>Video: Fly drone and </a:t>
            </a:r>
            <a:r>
              <a:rPr lang="en-US" dirty="0" smtClean="0">
                <a:latin typeface="Courier"/>
                <a:cs typeface="Courier"/>
              </a:rPr>
              <a:t>goHome()</a:t>
            </a:r>
            <a:r>
              <a:rPr lang="en-US" dirty="0"/>
              <a:t/>
            </a:r>
            <a:br>
              <a:rPr lang="en-US" dirty="0"/>
            </a:br>
            <a:endParaRPr lang="en-US" dirty="0"/>
          </a:p>
        </p:txBody>
      </p:sp>
      <p:pic>
        <p:nvPicPr>
          <p:cNvPr id="7" name="A4jAutonomousGA doDemoFlightHome (HD).mp4">
            <a:hlinkClick r:id="" action="ppaction://media"/>
          </p:cNvPr>
          <p:cNvPicPr/>
          <p:nvPr>
            <a:videoFile r:link="rId1"/>
          </p:nvPr>
        </p:nvPicPr>
        <p:blipFill>
          <a:blip r:embed="rId3"/>
          <a:stretch>
            <a:fillRect/>
          </a:stretch>
        </p:blipFill>
        <p:spPr>
          <a:xfrm>
            <a:off x="1766627" y="994621"/>
            <a:ext cx="9236618" cy="5195597"/>
          </a:xfrm>
          <a:prstGeom prst="rect">
            <a:avLst/>
          </a:prstGeom>
        </p:spPr>
      </p:pic>
      <p:sp>
        <p:nvSpPr>
          <p:cNvPr id="9"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3359627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23</a:t>
            </a:fld>
            <a:endParaRPr lang="en-US"/>
          </a:p>
        </p:txBody>
      </p:sp>
      <p:sp>
        <p:nvSpPr>
          <p:cNvPr id="10" name="Title 1"/>
          <p:cNvSpPr>
            <a:spLocks noGrp="1"/>
          </p:cNvSpPr>
          <p:nvPr>
            <p:ph type="title"/>
          </p:nvPr>
        </p:nvSpPr>
        <p:spPr>
          <a:xfrm>
            <a:off x="531813" y="406400"/>
            <a:ext cx="11125199" cy="889000"/>
          </a:xfrm>
        </p:spPr>
        <p:txBody>
          <a:bodyPr/>
          <a:lstStyle/>
          <a:p>
            <a:r>
              <a:rPr lang="en-US" dirty="0" smtClean="0"/>
              <a:t>Example code for controlling LEDs</a:t>
            </a:r>
            <a:r>
              <a:rPr lang="en-US" dirty="0"/>
              <a:t/>
            </a:r>
            <a:br>
              <a:rPr lang="en-US" dirty="0"/>
            </a:br>
            <a:endParaRPr lang="en-US" dirty="0"/>
          </a:p>
        </p:txBody>
      </p:sp>
      <p:sp>
        <p:nvSpPr>
          <p:cNvPr id="7" name="TextBox 6"/>
          <p:cNvSpPr txBox="1"/>
          <p:nvPr/>
        </p:nvSpPr>
        <p:spPr>
          <a:xfrm>
            <a:off x="2237947" y="1962600"/>
            <a:ext cx="7948269" cy="914400"/>
          </a:xfrm>
          <a:prstGeom prst="rect">
            <a:avLst/>
          </a:prstGeom>
          <a:noFill/>
        </p:spPr>
        <p:txBody>
          <a:bodyPr wrap="none" lIns="0" tIns="0" rIns="0" bIns="0" rtlCol="0">
            <a:noAutofit/>
          </a:bodyPr>
          <a:lstStyle/>
          <a:p>
            <a:pPr>
              <a:lnSpc>
                <a:spcPct val="90000"/>
              </a:lnSpc>
            </a:pPr>
            <a:endParaRPr lang="en-US" smtClean="0">
              <a:latin typeface="Courier"/>
              <a:cs typeface="Courier"/>
            </a:endParaRPr>
          </a:p>
        </p:txBody>
      </p:sp>
      <p:sp>
        <p:nvSpPr>
          <p:cNvPr id="8" name="TextBox 7"/>
          <p:cNvSpPr txBox="1"/>
          <p:nvPr/>
        </p:nvSpPr>
        <p:spPr>
          <a:xfrm>
            <a:off x="1420918" y="1278797"/>
            <a:ext cx="10275025" cy="4813255"/>
          </a:xfrm>
          <a:prstGeom prst="rect">
            <a:avLst/>
          </a:prstGeom>
          <a:noFill/>
        </p:spPr>
        <p:txBody>
          <a:bodyPr wrap="none" lIns="0" tIns="0" rIns="0" bIns="0" rtlCol="0">
            <a:noAutofit/>
          </a:bodyPr>
          <a:lstStyle/>
          <a:p>
            <a:pPr>
              <a:lnSpc>
                <a:spcPct val="90000"/>
              </a:lnSpc>
            </a:pPr>
            <a:r>
              <a:rPr lang="en-US" sz="2400" smtClean="0">
                <a:solidFill>
                  <a:srgbClr val="0000FF"/>
                </a:solidFill>
                <a:latin typeface="Courier"/>
                <a:cs typeface="Courier"/>
              </a:rPr>
              <a:t>private static void </a:t>
            </a:r>
            <a:r>
              <a:rPr lang="en-US" sz="2400" b="1" i="1" smtClean="0">
                <a:latin typeface="Courier"/>
                <a:cs typeface="Courier"/>
              </a:rPr>
              <a:t>doDemoFlightLeds</a:t>
            </a:r>
            <a:r>
              <a:rPr lang="en-US" sz="2400" smtClean="0">
                <a:latin typeface="Courier"/>
                <a:cs typeface="Courier"/>
              </a:rPr>
              <a:t>(A4jBrain brain) {</a:t>
            </a:r>
          </a:p>
          <a:p>
            <a:pPr>
              <a:lnSpc>
                <a:spcPct val="90000"/>
              </a:lnSpc>
            </a:pPr>
            <a:r>
              <a:rPr lang="en-US" sz="2400" smtClean="0">
                <a:latin typeface="Courier"/>
                <a:cs typeface="Courier"/>
              </a:rPr>
              <a:t>  brain.takeoff().hold(6000);</a:t>
            </a:r>
          </a:p>
          <a:p>
            <a:pPr>
              <a:lnSpc>
                <a:spcPct val="90000"/>
              </a:lnSpc>
            </a:pPr>
            <a:r>
              <a:rPr lang="en-US" sz="2400" smtClean="0">
                <a:latin typeface="Courier"/>
                <a:cs typeface="Courier"/>
              </a:rPr>
              <a:t>        </a:t>
            </a:r>
          </a:p>
          <a:p>
            <a:pPr>
              <a:lnSpc>
                <a:spcPct val="90000"/>
              </a:lnSpc>
            </a:pPr>
            <a:r>
              <a:rPr lang="en-US" sz="2400" smtClean="0">
                <a:latin typeface="Courier"/>
                <a:cs typeface="Courier"/>
              </a:rPr>
              <a:t>  brain.playLedAnimation(LedAnimation.</a:t>
            </a:r>
            <a:r>
              <a:rPr lang="en-US" sz="2400" i="1" smtClean="0">
                <a:solidFill>
                  <a:srgbClr val="008000"/>
                </a:solidFill>
                <a:latin typeface="Courier"/>
                <a:cs typeface="Courier"/>
              </a:rPr>
              <a:t>BLINK_GREEN</a:t>
            </a:r>
            <a:r>
              <a:rPr lang="en-US" sz="2400" smtClean="0">
                <a:latin typeface="Courier"/>
                <a:cs typeface="Courier"/>
              </a:rPr>
              <a:t>, </a:t>
            </a:r>
          </a:p>
          <a:p>
            <a:pPr>
              <a:lnSpc>
                <a:spcPct val="90000"/>
              </a:lnSpc>
            </a:pPr>
            <a:r>
              <a:rPr lang="en-US" sz="2400" smtClean="0">
                <a:latin typeface="Courier"/>
                <a:cs typeface="Courier"/>
              </a:rPr>
              <a:t>                                           10, 3);</a:t>
            </a:r>
          </a:p>
          <a:p>
            <a:pPr>
              <a:lnSpc>
                <a:spcPct val="90000"/>
              </a:lnSpc>
            </a:pPr>
            <a:r>
              <a:rPr lang="en-US" sz="2400" smtClean="0">
                <a:latin typeface="Courier"/>
                <a:cs typeface="Courier"/>
              </a:rPr>
              <a:t>  brain.hover().hold(2000);</a:t>
            </a:r>
          </a:p>
          <a:p>
            <a:pPr>
              <a:lnSpc>
                <a:spcPct val="90000"/>
              </a:lnSpc>
            </a:pPr>
            <a:endParaRPr lang="en-US" sz="2400" smtClean="0">
              <a:latin typeface="Courier"/>
              <a:cs typeface="Courier"/>
            </a:endParaRPr>
          </a:p>
          <a:p>
            <a:pPr>
              <a:lnSpc>
                <a:spcPct val="90000"/>
              </a:lnSpc>
            </a:pPr>
            <a:r>
              <a:rPr lang="en-US" sz="2400" smtClean="0">
                <a:latin typeface="Courier"/>
                <a:cs typeface="Courier"/>
              </a:rPr>
              <a:t>  brain.playLedAnimation(LedAnimation.</a:t>
            </a:r>
            <a:r>
              <a:rPr lang="en-US" sz="2400" i="1" smtClean="0">
                <a:solidFill>
                  <a:srgbClr val="008000"/>
                </a:solidFill>
                <a:latin typeface="Courier"/>
                <a:cs typeface="Courier"/>
              </a:rPr>
              <a:t>BLINK_GREEN</a:t>
            </a:r>
            <a:r>
              <a:rPr lang="en-US" sz="2400" smtClean="0">
                <a:latin typeface="Courier"/>
                <a:cs typeface="Courier"/>
              </a:rPr>
              <a:t>, </a:t>
            </a:r>
          </a:p>
          <a:p>
            <a:pPr>
              <a:lnSpc>
                <a:spcPct val="90000"/>
              </a:lnSpc>
            </a:pPr>
            <a:r>
              <a:rPr lang="en-US" sz="2400" smtClean="0">
                <a:latin typeface="Courier"/>
                <a:cs typeface="Courier"/>
              </a:rPr>
              <a:t>                                           10, 3);</a:t>
            </a:r>
          </a:p>
          <a:p>
            <a:pPr>
              <a:lnSpc>
                <a:spcPct val="90000"/>
              </a:lnSpc>
            </a:pPr>
            <a:r>
              <a:rPr lang="en-US" sz="2400" smtClean="0">
                <a:latin typeface="Courier"/>
                <a:cs typeface="Courier"/>
              </a:rPr>
              <a:t>  brain.hover().hold(2000);</a:t>
            </a:r>
          </a:p>
          <a:p>
            <a:pPr>
              <a:lnSpc>
                <a:spcPct val="90000"/>
              </a:lnSpc>
            </a:pPr>
            <a:endParaRPr lang="en-US" sz="2400" smtClean="0">
              <a:latin typeface="Courier"/>
              <a:cs typeface="Courier"/>
            </a:endParaRPr>
          </a:p>
          <a:p>
            <a:pPr>
              <a:lnSpc>
                <a:spcPct val="90000"/>
              </a:lnSpc>
            </a:pPr>
            <a:r>
              <a:rPr lang="en-US" sz="2400" smtClean="0">
                <a:latin typeface="Courier"/>
                <a:cs typeface="Courier"/>
              </a:rPr>
              <a:t>  brain.land();</a:t>
            </a:r>
          </a:p>
          <a:p>
            <a:pPr>
              <a:lnSpc>
                <a:spcPct val="90000"/>
              </a:lnSpc>
            </a:pPr>
            <a:r>
              <a:rPr lang="en-US" sz="2400" smtClean="0">
                <a:latin typeface="Courier"/>
                <a:cs typeface="Courier"/>
              </a:rPr>
              <a:t>}</a:t>
            </a:r>
          </a:p>
        </p:txBody>
      </p:sp>
      <p:sp>
        <p:nvSpPr>
          <p:cNvPr id="11"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2" name="Picture 11" descr="Twitter_logo_blue.png"/>
          <p:cNvPicPr>
            <a:picLocks noChangeAspect="1"/>
          </p:cNvPicPr>
          <p:nvPr/>
        </p:nvPicPr>
        <p:blipFill>
          <a:blip r:embed="rId2"/>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3359627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24</a:t>
            </a:fld>
            <a:endParaRPr lang="en-US"/>
          </a:p>
        </p:txBody>
      </p:sp>
      <p:sp>
        <p:nvSpPr>
          <p:cNvPr id="10" name="Title 1"/>
          <p:cNvSpPr>
            <a:spLocks noGrp="1"/>
          </p:cNvSpPr>
          <p:nvPr>
            <p:ph type="title"/>
          </p:nvPr>
        </p:nvSpPr>
        <p:spPr>
          <a:xfrm>
            <a:off x="531813" y="406400"/>
            <a:ext cx="11125199" cy="889000"/>
          </a:xfrm>
        </p:spPr>
        <p:txBody>
          <a:bodyPr/>
          <a:lstStyle/>
          <a:p>
            <a:r>
              <a:rPr lang="en-US" dirty="0" smtClean="0"/>
              <a:t>Video: Fly drone and control LEDs</a:t>
            </a:r>
            <a:r>
              <a:rPr lang="en-US" dirty="0"/>
              <a:t/>
            </a:r>
            <a:br>
              <a:rPr lang="en-US" dirty="0"/>
            </a:br>
            <a:endParaRPr lang="en-US" dirty="0"/>
          </a:p>
        </p:txBody>
      </p:sp>
      <p:pic>
        <p:nvPicPr>
          <p:cNvPr id="7" name="A4jAutonomousGA doDemoFlightLeds (HD).mp4">
            <a:hlinkClick r:id="" action="ppaction://media"/>
          </p:cNvPr>
          <p:cNvPicPr/>
          <p:nvPr>
            <a:videoFile r:link="rId1"/>
          </p:nvPr>
        </p:nvPicPr>
        <p:blipFill>
          <a:blip r:embed="rId3"/>
          <a:stretch>
            <a:fillRect/>
          </a:stretch>
        </p:blipFill>
        <p:spPr>
          <a:xfrm>
            <a:off x="1776149" y="999977"/>
            <a:ext cx="9173812" cy="5160269"/>
          </a:xfrm>
          <a:prstGeom prst="rect">
            <a:avLst/>
          </a:prstGeom>
        </p:spPr>
      </p:pic>
      <p:sp>
        <p:nvSpPr>
          <p:cNvPr id="9"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3359627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25</a:t>
            </a:fld>
            <a:endParaRPr lang="en-US"/>
          </a:p>
        </p:txBody>
      </p:sp>
      <p:sp>
        <p:nvSpPr>
          <p:cNvPr id="10" name="Title 1"/>
          <p:cNvSpPr>
            <a:spLocks noGrp="1"/>
          </p:cNvSpPr>
          <p:nvPr>
            <p:ph type="title"/>
          </p:nvPr>
        </p:nvSpPr>
        <p:spPr>
          <a:xfrm>
            <a:off x="531813" y="406400"/>
            <a:ext cx="11125199" cy="889000"/>
          </a:xfrm>
        </p:spPr>
        <p:txBody>
          <a:bodyPr/>
          <a:lstStyle/>
          <a:p>
            <a:r>
              <a:rPr lang="en-US" dirty="0" smtClean="0"/>
              <a:t>Leveraging </a:t>
            </a:r>
            <a:r>
              <a:rPr lang="en-US" dirty="0" err="1" smtClean="0"/>
              <a:t>IoT</a:t>
            </a:r>
            <a:r>
              <a:rPr lang="en-US" dirty="0" smtClean="0"/>
              <a:t> Concepts and Tools</a:t>
            </a:r>
            <a:r>
              <a:rPr lang="en-US" dirty="0"/>
              <a:t/>
            </a:r>
            <a:br>
              <a:rPr lang="en-US" dirty="0"/>
            </a:br>
            <a:endParaRPr lang="en-US" dirty="0"/>
          </a:p>
        </p:txBody>
      </p:sp>
      <p:pic>
        <p:nvPicPr>
          <p:cNvPr id="3" name="Picture 2" descr="MQTTfx.pn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950817" y="2199159"/>
            <a:ext cx="6364661" cy="4658843"/>
          </a:xfrm>
          <a:prstGeom prst="rect">
            <a:avLst/>
          </a:prstGeom>
        </p:spPr>
      </p:pic>
      <p:pic>
        <p:nvPicPr>
          <p:cNvPr id="2" name="Picture 1" descr="use-mqtt-for-a-smarter-planet-1.pn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208749" y="3766995"/>
            <a:ext cx="2225952" cy="2596944"/>
          </a:xfrm>
          <a:prstGeom prst="rect">
            <a:avLst/>
          </a:prstGeom>
        </p:spPr>
      </p:pic>
      <p:pic>
        <p:nvPicPr>
          <p:cNvPr id="5" name="Picture 4" descr="large_tomlincry.jpg"/>
          <p:cNvPicPr>
            <a:picLocks noChangeAspect="1"/>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9921240" y="254427"/>
            <a:ext cx="2008935" cy="2000065"/>
          </a:xfrm>
          <a:prstGeom prst="rect">
            <a:avLst/>
          </a:prstGeom>
        </p:spPr>
      </p:pic>
      <p:pic>
        <p:nvPicPr>
          <p:cNvPr id="6" name="Picture 5" descr="netbeans-logo.gif"/>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28011" y="1235055"/>
            <a:ext cx="5579781" cy="1218791"/>
          </a:xfrm>
          <a:prstGeom prst="rect">
            <a:avLst/>
          </a:prstGeom>
        </p:spPr>
      </p:pic>
      <p:pic>
        <p:nvPicPr>
          <p:cNvPr id="7" name="Picture 6" descr="java+pi-290x150.jp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70434" y="2643266"/>
            <a:ext cx="4655335" cy="2407932"/>
          </a:xfrm>
          <a:prstGeom prst="rect">
            <a:avLst/>
          </a:prstGeom>
        </p:spPr>
      </p:pic>
      <p:pic>
        <p:nvPicPr>
          <p:cNvPr id="8" name="Picture 7" descr="MosquittoBroker.tiff"/>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79382" y="5231318"/>
            <a:ext cx="4635501" cy="952500"/>
          </a:xfrm>
          <a:prstGeom prst="rect">
            <a:avLst/>
          </a:prstGeom>
        </p:spPr>
      </p:pic>
      <p:sp>
        <p:nvSpPr>
          <p:cNvPr id="14"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5" name="Picture 14" descr="Twitter_logo_blue.png"/>
          <p:cNvPicPr>
            <a:picLocks noChangeAspect="1"/>
          </p:cNvPicPr>
          <p:nvPr/>
        </p:nvPicPr>
        <p:blipFill>
          <a:blip r:embed="rId8"/>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856629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26</a:t>
            </a:fld>
            <a:endParaRPr lang="en-US"/>
          </a:p>
        </p:txBody>
      </p:sp>
      <p:sp>
        <p:nvSpPr>
          <p:cNvPr id="10" name="Title 1"/>
          <p:cNvSpPr>
            <a:spLocks noGrp="1"/>
          </p:cNvSpPr>
          <p:nvPr>
            <p:ph type="title"/>
          </p:nvPr>
        </p:nvSpPr>
        <p:spPr>
          <a:xfrm>
            <a:off x="531813" y="299828"/>
            <a:ext cx="11125199" cy="889000"/>
          </a:xfrm>
        </p:spPr>
        <p:txBody>
          <a:bodyPr/>
          <a:lstStyle/>
          <a:p>
            <a:r>
              <a:rPr lang="en-US" dirty="0" smtClean="0"/>
              <a:t>Leveraging </a:t>
            </a:r>
            <a:r>
              <a:rPr lang="en-US" dirty="0" err="1" smtClean="0"/>
              <a:t>IoT</a:t>
            </a:r>
            <a:r>
              <a:rPr lang="en-US" dirty="0" smtClean="0"/>
              <a:t> Concepts and Tools</a:t>
            </a:r>
            <a:r>
              <a:rPr lang="en-US" dirty="0"/>
              <a:t/>
            </a:r>
            <a:br>
              <a:rPr lang="en-US" dirty="0"/>
            </a:br>
            <a:r>
              <a:rPr lang="en-US" sz="2400" dirty="0"/>
              <a:t>Thanks to Jens Deters @Jerady for MQTT.fx http://</a:t>
            </a:r>
            <a:r>
              <a:rPr lang="en-US" sz="2400" smtClean="0"/>
              <a:t>mqttfx.org</a:t>
            </a:r>
            <a:endParaRPr lang="en-US" sz="2400" dirty="0"/>
          </a:p>
        </p:txBody>
      </p:sp>
      <p:pic>
        <p:nvPicPr>
          <p:cNvPr id="13" name="Picture 12" descr="Screen Shot 2014-10-31 at 5.43.51 PM.png"/>
          <p:cNvPicPr>
            <a:picLocks noChangeAspect="1"/>
          </p:cNvPicPr>
          <p:nvPr/>
        </p:nvPicPr>
        <p:blipFill>
          <a:blip r:embed="rId2"/>
          <a:stretch>
            <a:fillRect/>
          </a:stretch>
        </p:blipFill>
        <p:spPr>
          <a:xfrm>
            <a:off x="5230759" y="2241217"/>
            <a:ext cx="5661640" cy="4358170"/>
          </a:xfrm>
          <a:prstGeom prst="rect">
            <a:avLst/>
          </a:prstGeom>
        </p:spPr>
      </p:pic>
      <p:pic>
        <p:nvPicPr>
          <p:cNvPr id="14" name="Picture 13" descr="ARDrone2.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34875" y="3239777"/>
            <a:ext cx="2946378" cy="1759969"/>
          </a:xfrm>
          <a:prstGeom prst="rect">
            <a:avLst/>
          </a:prstGeom>
        </p:spPr>
      </p:pic>
      <p:pic>
        <p:nvPicPr>
          <p:cNvPr id="15" name="Picture 14" descr="java+pi-290x150.jpg"/>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240748" y="2847518"/>
            <a:ext cx="837348" cy="433111"/>
          </a:xfrm>
          <a:prstGeom prst="rect">
            <a:avLst/>
          </a:prstGeom>
        </p:spPr>
      </p:pic>
      <p:pic>
        <p:nvPicPr>
          <p:cNvPr id="16" name="Picture 15" descr="MosquittoBroker.tiff"/>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164413" y="2869094"/>
            <a:ext cx="1984761" cy="407827"/>
          </a:xfrm>
          <a:prstGeom prst="rect">
            <a:avLst/>
          </a:prstGeom>
        </p:spPr>
      </p:pic>
      <p:sp>
        <p:nvSpPr>
          <p:cNvPr id="18" name="TextBox 17"/>
          <p:cNvSpPr txBox="1"/>
          <p:nvPr/>
        </p:nvSpPr>
        <p:spPr>
          <a:xfrm>
            <a:off x="2237948" y="2388866"/>
            <a:ext cx="1873838" cy="337461"/>
          </a:xfrm>
          <a:prstGeom prst="rect">
            <a:avLst/>
          </a:prstGeom>
          <a:noFill/>
        </p:spPr>
        <p:txBody>
          <a:bodyPr wrap="none" lIns="0" tIns="0" rIns="0" bIns="0" rtlCol="0">
            <a:noAutofit/>
          </a:bodyPr>
          <a:lstStyle/>
          <a:p>
            <a:pPr>
              <a:lnSpc>
                <a:spcPct val="90000"/>
              </a:lnSpc>
            </a:pPr>
            <a:r>
              <a:rPr lang="en-US" smtClean="0"/>
              <a:t>Publish flight data</a:t>
            </a:r>
          </a:p>
        </p:txBody>
      </p:sp>
      <p:sp>
        <p:nvSpPr>
          <p:cNvPr id="19" name="TextBox 18"/>
          <p:cNvSpPr txBox="1"/>
          <p:nvPr/>
        </p:nvSpPr>
        <p:spPr>
          <a:xfrm>
            <a:off x="5249948" y="1857465"/>
            <a:ext cx="1873838" cy="337461"/>
          </a:xfrm>
          <a:prstGeom prst="rect">
            <a:avLst/>
          </a:prstGeom>
          <a:noFill/>
        </p:spPr>
        <p:txBody>
          <a:bodyPr wrap="none" lIns="0" tIns="0" rIns="0" bIns="0" rtlCol="0">
            <a:noAutofit/>
          </a:bodyPr>
          <a:lstStyle/>
          <a:p>
            <a:pPr>
              <a:lnSpc>
                <a:spcPct val="90000"/>
              </a:lnSpc>
            </a:pPr>
            <a:r>
              <a:rPr lang="en-US" smtClean="0"/>
              <a:t>Subscribe to flight data</a:t>
            </a:r>
          </a:p>
        </p:txBody>
      </p:sp>
      <p:sp>
        <p:nvSpPr>
          <p:cNvPr id="2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21" name="Picture 20" descr="Twitter_logo_blue.png"/>
          <p:cNvPicPr>
            <a:picLocks noChangeAspect="1"/>
          </p:cNvPicPr>
          <p:nvPr/>
        </p:nvPicPr>
        <p:blipFill>
          <a:blip r:embed="rId6"/>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856629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17595"/>
            <a:ext cx="11125200" cy="889000"/>
          </a:xfrm>
        </p:spPr>
        <p:txBody>
          <a:bodyPr/>
          <a:lstStyle/>
          <a:p>
            <a:r>
              <a:rPr lang="en-US" dirty="0" smtClean="0"/>
              <a:t>Demo: Monitoring drone flight with MQTT.fx</a:t>
            </a:r>
            <a:r>
              <a:rPr lang="en-US" dirty="0"/>
              <a:t/>
            </a:r>
            <a:br>
              <a:rPr lang="en-US" dirty="0"/>
            </a:br>
            <a:r>
              <a:rPr lang="en-US" sz="2800" dirty="0" smtClean="0"/>
              <a:t>Let’s have a look!</a:t>
            </a:r>
            <a:endParaRPr lang="en-US" sz="2800"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27</a:t>
            </a:fld>
            <a:endParaRPr lang="en-US"/>
          </a:p>
        </p:txBody>
      </p:sp>
      <p:pic>
        <p:nvPicPr>
          <p:cNvPr id="5" name="Picture 4" descr="whos_your_dalek350px.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1987308" y="1387232"/>
            <a:ext cx="8230397" cy="4585507"/>
          </a:xfrm>
          <a:prstGeom prst="rect">
            <a:avLst/>
          </a:prstGeom>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13392149"/>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28</a:t>
            </a:fld>
            <a:endParaRPr lang="en-US">
              <a:solidFill>
                <a:srgbClr val="5F5F5F"/>
              </a:solidFill>
            </a:endParaRPr>
          </a:p>
        </p:txBody>
      </p:sp>
      <p:pic>
        <p:nvPicPr>
          <p:cNvPr id="1036" name="Picture 12" descr="http://upload.wikimedia.org/wikipedia/en/c/c5/Robotmonster.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3147" y="228601"/>
            <a:ext cx="5180251" cy="6086387"/>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7" name="Rectangle 6"/>
          <p:cNvSpPr/>
          <p:nvPr/>
        </p:nvSpPr>
        <p:spPr>
          <a:xfrm>
            <a:off x="5281824" y="1143000"/>
            <a:ext cx="6780034" cy="523220"/>
          </a:xfrm>
          <a:prstGeom prst="rect">
            <a:avLst/>
          </a:prstGeom>
        </p:spPr>
        <p:txBody>
          <a:bodyPr wrap="square">
            <a:spAutoFit/>
          </a:bodyPr>
          <a:lstStyle/>
          <a:p>
            <a:r>
              <a:rPr lang="en-US" sz="2800" dirty="0" smtClean="0"/>
              <a:t>Welcoming our Robot Overlords…</a:t>
            </a:r>
            <a:endParaRPr lang="en-US" dirty="0" smtClean="0"/>
          </a:p>
        </p:txBody>
      </p:sp>
      <p:pic>
        <p:nvPicPr>
          <p:cNvPr id="1040" name="Picture 16"/>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195986" y="3124200"/>
            <a:ext cx="4875530" cy="232859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9" name="Rectangle 8"/>
          <p:cNvSpPr/>
          <p:nvPr/>
        </p:nvSpPr>
        <p:spPr>
          <a:xfrm>
            <a:off x="6855253" y="1678688"/>
            <a:ext cx="2947554"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In 3D!!! *</a:t>
            </a:r>
            <a:endParaRPr lang="en-U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0" name="Rectangle 9"/>
          <p:cNvSpPr/>
          <p:nvPr/>
        </p:nvSpPr>
        <p:spPr>
          <a:xfrm>
            <a:off x="5281824" y="5879910"/>
            <a:ext cx="7110148" cy="338554"/>
          </a:xfrm>
          <a:prstGeom prst="rect">
            <a:avLst/>
          </a:prstGeom>
        </p:spPr>
        <p:txBody>
          <a:bodyPr wrap="square">
            <a:spAutoFit/>
          </a:bodyPr>
          <a:lstStyle/>
          <a:p>
            <a:r>
              <a:rPr lang="en-US" sz="1600" i="1" dirty="0" smtClean="0"/>
              <a:t>* Skull Faced Alien Space Helmeted Gorilla Suit not included.</a:t>
            </a:r>
            <a:endParaRPr lang="en-US" sz="1600" i="1" dirty="0"/>
          </a:p>
        </p:txBody>
      </p:sp>
      <p:sp>
        <p:nvSpPr>
          <p:cNvPr id="13"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4" name="Picture 13" descr="Twitter_logo_blue.png"/>
          <p:cNvPicPr>
            <a:picLocks noChangeAspect="1"/>
          </p:cNvPicPr>
          <p:nvPr/>
        </p:nvPicPr>
        <p:blipFill>
          <a:blip r:embed="rId5"/>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50232986"/>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from co-presenter Sean Phillips @SeanMiPhillips</a:t>
            </a:r>
            <a:r>
              <a:rPr lang="en-US" dirty="0"/>
              <a:t/>
            </a:r>
            <a:br>
              <a:rPr lang="en-US" dirty="0"/>
            </a:b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29</a:t>
            </a:fld>
            <a:endParaRPr lang="en-US"/>
          </a:p>
        </p:txBody>
      </p:sp>
      <p:pic>
        <p:nvPicPr>
          <p:cNvPr id="12" name="robot-overlords-sim-sean.mp4">
            <a:hlinkClick r:id="" action="ppaction://media"/>
          </p:cNvPr>
          <p:cNvPicPr/>
          <p:nvPr>
            <a:videoFile r:link="rId1"/>
          </p:nvPr>
        </p:nvPicPr>
        <p:blipFill>
          <a:blip r:embed="rId4"/>
          <a:stretch>
            <a:fillRect/>
          </a:stretch>
        </p:blipFill>
        <p:spPr>
          <a:xfrm>
            <a:off x="1740627" y="1045570"/>
            <a:ext cx="8987315" cy="5055364"/>
          </a:xfrm>
          <a:prstGeom prst="rect">
            <a:avLst/>
          </a:prstGeom>
        </p:spPr>
      </p:pic>
      <p:sp>
        <p:nvSpPr>
          <p:cNvPr id="9"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5"/>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54537072"/>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83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p:cTn id="12" fill="hold" display="0">
                  <p:stCondLst>
                    <p:cond delay="indefinite"/>
                  </p:stCondLst>
                  <p:endCondLst>
                    <p:cond evt="onNext" delay="0">
                      <p:tgtEl>
                        <p:sldTgt/>
                      </p:tgtEl>
                    </p:cond>
                    <p:cond evt="onPrev" delay="0">
                      <p:tgtEl>
                        <p:sldTgt/>
                      </p:tgtEl>
                    </p:cond>
                  </p:endCondLst>
                </p:cTn>
                <p:tgtEl>
                  <p:spTgt spid="12"/>
                </p:tgtEl>
              </p:cMediaNode>
            </p:video>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Program Agenda</a:t>
            </a:r>
            <a:endParaRPr lang="en-US"/>
          </a:p>
        </p:txBody>
      </p:sp>
      <p:sp>
        <p:nvSpPr>
          <p:cNvPr id="3" name="Content Placeholder 2"/>
          <p:cNvSpPr>
            <a:spLocks noGrp="1"/>
          </p:cNvSpPr>
          <p:nvPr>
            <p:ph idx="13"/>
          </p:nvPr>
        </p:nvSpPr>
        <p:spPr/>
        <p:txBody>
          <a:bodyPr/>
          <a:lstStyle/>
          <a:p>
            <a:r>
              <a:rPr lang="en-US" smtClean="0"/>
              <a:t>Achieving autonomous flight</a:t>
            </a:r>
          </a:p>
          <a:p>
            <a:r>
              <a:rPr lang="en-US" smtClean="0"/>
              <a:t>Raspberry Pi for brains</a:t>
            </a:r>
          </a:p>
          <a:p>
            <a:r>
              <a:rPr lang="en-US" smtClean="0"/>
              <a:t>Anatomy of a quadcopter</a:t>
            </a:r>
          </a:p>
          <a:p>
            <a:r>
              <a:rPr lang="en-US" smtClean="0"/>
              <a:t>Leveraging IoT concepts and tools</a:t>
            </a:r>
          </a:p>
          <a:p>
            <a:r>
              <a:rPr lang="en-US" smtClean="0"/>
              <a:t>3D flight simulation</a:t>
            </a:r>
          </a:p>
          <a:p>
            <a:r>
              <a:rPr lang="en-US" smtClean="0"/>
              <a:t>Next step: Self-aware drone (implementing a control loop)</a:t>
            </a:r>
          </a:p>
        </p:txBody>
      </p:sp>
      <p:sp>
        <p:nvSpPr>
          <p:cNvPr id="6" name="Pentagon 5"/>
          <p:cNvSpPr/>
          <p:nvPr/>
        </p:nvSpPr>
        <p:spPr>
          <a:xfrm>
            <a:off x="2186330"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smtClean="0">
                <a:solidFill>
                  <a:schemeClr val="bg1"/>
                </a:solidFill>
              </a:rPr>
              <a:t>1</a:t>
            </a:r>
          </a:p>
        </p:txBody>
      </p:sp>
      <p:sp>
        <p:nvSpPr>
          <p:cNvPr id="16" name="Pentagon 15"/>
          <p:cNvSpPr/>
          <p:nvPr/>
        </p:nvSpPr>
        <p:spPr>
          <a:xfrm>
            <a:off x="2186330"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smtClean="0">
                <a:solidFill>
                  <a:schemeClr val="bg1"/>
                </a:solidFill>
              </a:rPr>
              <a:t>2</a:t>
            </a:r>
          </a:p>
        </p:txBody>
      </p:sp>
      <p:sp>
        <p:nvSpPr>
          <p:cNvPr id="17" name="Pentagon 16"/>
          <p:cNvSpPr/>
          <p:nvPr/>
        </p:nvSpPr>
        <p:spPr>
          <a:xfrm>
            <a:off x="2186330"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smtClean="0">
                <a:solidFill>
                  <a:schemeClr val="bg1"/>
                </a:solidFill>
              </a:rPr>
              <a:t>3</a:t>
            </a:r>
          </a:p>
        </p:txBody>
      </p:sp>
      <p:sp>
        <p:nvSpPr>
          <p:cNvPr id="18" name="Pentagon 17"/>
          <p:cNvSpPr/>
          <p:nvPr/>
        </p:nvSpPr>
        <p:spPr>
          <a:xfrm>
            <a:off x="2186330"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smtClean="0">
                <a:solidFill>
                  <a:schemeClr val="bg1"/>
                </a:solidFill>
              </a:rPr>
              <a:t>4</a:t>
            </a:r>
          </a:p>
        </p:txBody>
      </p:sp>
      <p:sp>
        <p:nvSpPr>
          <p:cNvPr id="19" name="Pentagon 18"/>
          <p:cNvSpPr/>
          <p:nvPr/>
        </p:nvSpPr>
        <p:spPr>
          <a:xfrm>
            <a:off x="2186330" y="476631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smtClean="0">
                <a:solidFill>
                  <a:schemeClr val="bg1"/>
                </a:solidFill>
              </a:rPr>
              <a:t>5</a:t>
            </a:r>
          </a:p>
        </p:txBody>
      </p:sp>
      <p:sp>
        <p:nvSpPr>
          <p:cNvPr id="5" name="Slide Number Placeholder 4"/>
          <p:cNvSpPr>
            <a:spLocks noGrp="1"/>
          </p:cNvSpPr>
          <p:nvPr>
            <p:ph type="sldNum" sz="quarter" idx="12"/>
          </p:nvPr>
        </p:nvSpPr>
        <p:spPr/>
        <p:txBody>
          <a:bodyPr/>
          <a:lstStyle/>
          <a:p>
            <a:fld id="{C51EAA63-D034-42AE-91FA-B13B9518C7BE}" type="slidenum">
              <a:rPr lang="en-US" smtClean="0"/>
              <a:pPr/>
              <a:t>3</a:t>
            </a:fld>
            <a:endParaRPr lang="en-US"/>
          </a:p>
        </p:txBody>
      </p:sp>
      <p:sp>
        <p:nvSpPr>
          <p:cNvPr id="10" name="Pentagon 9"/>
          <p:cNvSpPr/>
          <p:nvPr/>
        </p:nvSpPr>
        <p:spPr>
          <a:xfrm>
            <a:off x="2184790" y="544791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smtClean="0">
                <a:solidFill>
                  <a:schemeClr val="bg1"/>
                </a:solidFill>
              </a:rPr>
              <a:t>6</a:t>
            </a:r>
          </a:p>
        </p:txBody>
      </p:sp>
      <p:sp>
        <p:nvSpPr>
          <p:cNvPr id="13" name="Title 3"/>
          <p:cNvSpPr txBox="1">
            <a:spLocks/>
          </p:cNvSpPr>
          <p:nvPr/>
        </p:nvSpPr>
        <p:spPr>
          <a:xfrm>
            <a:off x="7619990" y="876169"/>
            <a:ext cx="3269633" cy="4443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ea typeface="+mj-ea"/>
                <a:cs typeface="+mj-cs"/>
              </a:rPr>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4" name="Picture 13" descr="Twitter_logo_blue.png"/>
          <p:cNvPicPr>
            <a:picLocks noChangeAspect="1"/>
          </p:cNvPicPr>
          <p:nvPr/>
        </p:nvPicPr>
        <p:blipFill>
          <a:blip r:embed="rId3"/>
          <a:stretch>
            <a:fillRect/>
          </a:stretch>
        </p:blipFill>
        <p:spPr>
          <a:xfrm>
            <a:off x="6692877" y="858101"/>
            <a:ext cx="648641" cy="52734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31723320"/>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03147" y="2286000"/>
            <a:ext cx="2869453" cy="379095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chemeClr val="accent1"/>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Know your Overlord!!</a:t>
            </a:r>
            <a:endParaRPr lang="en-US" dirty="0"/>
          </a:p>
        </p:txBody>
      </p:sp>
      <p:sp>
        <p:nvSpPr>
          <p:cNvPr id="3" name="Content Placeholder 2"/>
          <p:cNvSpPr>
            <a:spLocks noGrp="1"/>
          </p:cNvSpPr>
          <p:nvPr>
            <p:ph idx="1"/>
          </p:nvPr>
        </p:nvSpPr>
        <p:spPr>
          <a:xfrm>
            <a:off x="2640912" y="2133600"/>
            <a:ext cx="10462075" cy="3962400"/>
          </a:xfrm>
        </p:spPr>
        <p:txBody>
          <a:bodyPr/>
          <a:lstStyle/>
          <a:p>
            <a:r>
              <a:rPr lang="en-US" dirty="0" smtClean="0"/>
              <a:t>Overlord class is a Group</a:t>
            </a:r>
          </a:p>
          <a:p>
            <a:pPr lvl="1"/>
            <a:r>
              <a:rPr lang="en-US" dirty="0" smtClean="0"/>
              <a:t>Load model </a:t>
            </a:r>
            <a:r>
              <a:rPr lang="en-US" dirty="0" err="1" smtClean="0"/>
              <a:t>assests</a:t>
            </a:r>
            <a:r>
              <a:rPr lang="en-US" dirty="0" smtClean="0"/>
              <a:t> (.</a:t>
            </a:r>
            <a:r>
              <a:rPr lang="en-US" dirty="0" err="1" smtClean="0"/>
              <a:t>obj</a:t>
            </a:r>
            <a:r>
              <a:rPr lang="en-US" dirty="0" smtClean="0"/>
              <a:t>) within constructor</a:t>
            </a:r>
          </a:p>
          <a:p>
            <a:pPr lvl="1"/>
            <a:r>
              <a:rPr lang="en-US" dirty="0" smtClean="0"/>
              <a:t>Leverages Interactive</a:t>
            </a:r>
          </a:p>
          <a:p>
            <a:pPr lvl="2"/>
            <a:r>
              <a:rPr lang="en-US" sz="1800" dirty="0" smtClean="0">
                <a:hlinkClick r:id="rId4"/>
              </a:rPr>
              <a:t>http</a:t>
            </a:r>
            <a:r>
              <a:rPr lang="en-US" sz="1800" dirty="0">
                <a:hlinkClick r:id="rId4"/>
              </a:rPr>
              <a:t>://</a:t>
            </a:r>
            <a:r>
              <a:rPr lang="en-US" sz="1800" dirty="0" smtClean="0">
                <a:hlinkClick r:id="rId4"/>
              </a:rPr>
              <a:t>www.interactivemesh.org/models/jfx3dimporter.html</a:t>
            </a:r>
            <a:endParaRPr lang="en-US" sz="1800" dirty="0" smtClean="0"/>
          </a:p>
          <a:p>
            <a:pPr lvl="1"/>
            <a:r>
              <a:rPr lang="en-US" sz="2200" dirty="0" smtClean="0"/>
              <a:t>Importer adds object </a:t>
            </a:r>
            <a:r>
              <a:rPr lang="en-US" sz="2200" dirty="0" err="1" smtClean="0"/>
              <a:t>MeshViews</a:t>
            </a:r>
            <a:r>
              <a:rPr lang="en-US" sz="2200" dirty="0" smtClean="0"/>
              <a:t> as children</a:t>
            </a:r>
          </a:p>
          <a:p>
            <a:r>
              <a:rPr lang="en-US" dirty="0" smtClean="0"/>
              <a:t>All transforms made on the entire group</a:t>
            </a:r>
          </a:p>
          <a:p>
            <a:r>
              <a:rPr lang="en-US" dirty="0" smtClean="0"/>
              <a:t>Overlord has no control smarts only API</a:t>
            </a:r>
          </a:p>
        </p:txBody>
      </p:sp>
      <p:sp>
        <p:nvSpPr>
          <p:cNvPr id="6" name="Text Placeholder 5"/>
          <p:cNvSpPr>
            <a:spLocks noGrp="1"/>
          </p:cNvSpPr>
          <p:nvPr>
            <p:ph type="body" sz="quarter" idx="13"/>
          </p:nvPr>
        </p:nvSpPr>
        <p:spPr/>
        <p:txBody>
          <a:bodyPr/>
          <a:lstStyle/>
          <a:p>
            <a:r>
              <a:rPr lang="en-US" dirty="0"/>
              <a:t>Loading a Robot Overlord 3D Model</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30</a:t>
            </a:fld>
            <a:endParaRPr lang="en-US">
              <a:solidFill>
                <a:srgbClr val="5F5F5F"/>
              </a:solidFill>
            </a:endParaRPr>
          </a:p>
        </p:txBody>
      </p:sp>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5"/>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98165396"/>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solidFill>
                  <a:srgbClr val="5F5F5F"/>
                </a:solidFill>
              </a:rPr>
              <a:pPr/>
              <a:t>31</a:t>
            </a:fld>
            <a:endParaRPr lang="en-US">
              <a:solidFill>
                <a:srgbClr val="5F5F5F"/>
              </a:solidFill>
            </a:endParaRPr>
          </a:p>
        </p:txBody>
      </p:sp>
      <p:sp>
        <p:nvSpPr>
          <p:cNvPr id="4" name="Content Placeholder 3"/>
          <p:cNvSpPr>
            <a:spLocks noGrp="1"/>
          </p:cNvSpPr>
          <p:nvPr>
            <p:ph idx="1"/>
          </p:nvPr>
        </p:nvSpPr>
        <p:spPr>
          <a:xfrm>
            <a:off x="507868" y="1905000"/>
            <a:ext cx="6172900" cy="4343400"/>
          </a:xfrm>
        </p:spPr>
        <p:txBody>
          <a:bodyPr>
            <a:noAutofit/>
          </a:bodyPr>
          <a:lstStyle/>
          <a:p>
            <a:pPr marL="0" indent="0">
              <a:buNone/>
            </a:pPr>
            <a:endParaRPr lang="en-US" sz="1600" dirty="0" smtClean="0"/>
          </a:p>
          <a:p>
            <a:r>
              <a:rPr lang="en-US" sz="1600" dirty="0" smtClean="0"/>
              <a:t>Drag and Drop your .</a:t>
            </a:r>
            <a:r>
              <a:rPr lang="en-US" sz="1600" dirty="0" err="1" smtClean="0"/>
              <a:t>afr</a:t>
            </a:r>
            <a:r>
              <a:rPr lang="en-US" sz="1600" dirty="0" smtClean="0"/>
              <a:t> Flight Command Log onto the 3D scene.</a:t>
            </a:r>
          </a:p>
          <a:p>
            <a:endParaRPr lang="en-US" sz="1600" dirty="0"/>
          </a:p>
          <a:p>
            <a:r>
              <a:rPr lang="en-US" sz="1600" dirty="0" smtClean="0"/>
              <a:t>Function to parse into </a:t>
            </a:r>
            <a:r>
              <a:rPr lang="en-US" sz="1600" dirty="0" err="1" smtClean="0"/>
              <a:t>FlightCommand</a:t>
            </a:r>
            <a:r>
              <a:rPr lang="en-US" sz="1600" dirty="0" smtClean="0"/>
              <a:t> Object</a:t>
            </a:r>
          </a:p>
          <a:p>
            <a:endParaRPr lang="en-US" sz="1600" dirty="0"/>
          </a:p>
          <a:p>
            <a:r>
              <a:rPr lang="en-US" sz="1600" dirty="0" smtClean="0"/>
              <a:t>Add your Overlord like any other object</a:t>
            </a:r>
            <a:endParaRPr lang="en-US" sz="1600" dirty="0"/>
          </a:p>
          <a:p>
            <a:pPr marL="0" indent="0">
              <a:buNone/>
            </a:pPr>
            <a:endParaRPr lang="en-US" sz="1600" dirty="0" smtClean="0"/>
          </a:p>
          <a:p>
            <a:pPr marL="0" indent="0">
              <a:buNone/>
            </a:pPr>
            <a:r>
              <a:rPr lang="en-US" sz="1200" dirty="0" smtClean="0"/>
              <a:t>Task </a:t>
            </a:r>
            <a:r>
              <a:rPr lang="en-US" sz="1200" dirty="0"/>
              <a:t>&lt;Void&gt; task = new Task&lt;Void&gt;() {</a:t>
            </a:r>
          </a:p>
          <a:p>
            <a:pPr marL="0" indent="0">
              <a:buNone/>
            </a:pPr>
            <a:r>
              <a:rPr lang="en-US" sz="1200" dirty="0" smtClean="0"/>
              <a:t>  @</a:t>
            </a:r>
            <a:r>
              <a:rPr lang="en-US" sz="1200" dirty="0"/>
              <a:t>Override</a:t>
            </a:r>
          </a:p>
          <a:p>
            <a:pPr marL="0" indent="0">
              <a:buNone/>
            </a:pPr>
            <a:r>
              <a:rPr lang="en-US" sz="1200" dirty="0" smtClean="0"/>
              <a:t>  protected </a:t>
            </a:r>
            <a:r>
              <a:rPr lang="en-US" sz="1200" dirty="0"/>
              <a:t>Void call() throws Exception {</a:t>
            </a:r>
          </a:p>
          <a:p>
            <a:pPr marL="0" indent="0">
              <a:buNone/>
            </a:pPr>
            <a:r>
              <a:rPr lang="en-US" sz="1200" dirty="0" smtClean="0"/>
              <a:t>  try </a:t>
            </a:r>
            <a:r>
              <a:rPr lang="en-US" sz="1200" dirty="0"/>
              <a:t>{</a:t>
            </a:r>
          </a:p>
          <a:p>
            <a:pPr marL="0" indent="0">
              <a:buNone/>
            </a:pPr>
            <a:r>
              <a:rPr lang="en-US" sz="1200" dirty="0" smtClean="0"/>
              <a:t>    //</a:t>
            </a:r>
            <a:r>
              <a:rPr lang="en-US" sz="1200" dirty="0"/>
              <a:t>Read in the playback file:</a:t>
            </a:r>
          </a:p>
          <a:p>
            <a:pPr marL="0" indent="0">
              <a:buNone/>
            </a:pPr>
            <a:r>
              <a:rPr lang="en-US" sz="1200" dirty="0" smtClean="0"/>
              <a:t>    List&lt;</a:t>
            </a:r>
            <a:r>
              <a:rPr lang="en-US" sz="1200" dirty="0" err="1" smtClean="0"/>
              <a:t>FlightCommand</a:t>
            </a:r>
            <a:r>
              <a:rPr lang="en-US" sz="1200" dirty="0"/>
              <a:t>&gt; playback = </a:t>
            </a:r>
            <a:r>
              <a:rPr lang="en-US" sz="1200" dirty="0" err="1"/>
              <a:t>Files.lines</a:t>
            </a:r>
            <a:r>
              <a:rPr lang="en-US" sz="1200" dirty="0"/>
              <a:t>(</a:t>
            </a:r>
            <a:r>
              <a:rPr lang="en-US" sz="1200" dirty="0" err="1"/>
              <a:t>file.toPath</a:t>
            </a:r>
            <a:r>
              <a:rPr lang="en-US" sz="1200" dirty="0"/>
              <a:t>())</a:t>
            </a:r>
          </a:p>
          <a:p>
            <a:pPr marL="0" indent="0">
              <a:buNone/>
            </a:pPr>
            <a:r>
              <a:rPr lang="en-US" sz="1200" dirty="0" smtClean="0"/>
              <a:t>      .</a:t>
            </a:r>
            <a:r>
              <a:rPr lang="en-US" sz="1200" dirty="0"/>
              <a:t>filter(line -&gt; !</a:t>
            </a:r>
            <a:r>
              <a:rPr lang="en-US" sz="1200" dirty="0" err="1"/>
              <a:t>line.isEmpty</a:t>
            </a:r>
            <a:r>
              <a:rPr lang="en-US" sz="1200" dirty="0"/>
              <a:t>())</a:t>
            </a:r>
          </a:p>
          <a:p>
            <a:pPr marL="0" indent="0">
              <a:buNone/>
            </a:pPr>
            <a:r>
              <a:rPr lang="en-US" sz="1200" dirty="0" smtClean="0"/>
              <a:t>      .</a:t>
            </a:r>
            <a:r>
              <a:rPr lang="en-US" sz="1200" dirty="0"/>
              <a:t>map(</a:t>
            </a:r>
            <a:r>
              <a:rPr lang="en-US" sz="1200" dirty="0" err="1"/>
              <a:t>mapToFlightCommand</a:t>
            </a:r>
            <a:r>
              <a:rPr lang="en-US" sz="1200" dirty="0"/>
              <a:t>)        </a:t>
            </a:r>
          </a:p>
          <a:p>
            <a:pPr marL="0" indent="0">
              <a:buNone/>
            </a:pPr>
            <a:r>
              <a:rPr lang="en-US" sz="1200" dirty="0" smtClean="0"/>
              <a:t>      .</a:t>
            </a:r>
            <a:r>
              <a:rPr lang="en-US" sz="1200" dirty="0"/>
              <a:t>collect(</a:t>
            </a:r>
            <a:r>
              <a:rPr lang="en-US" sz="1200" dirty="0" err="1"/>
              <a:t>toList</a:t>
            </a:r>
            <a:r>
              <a:rPr lang="en-US" sz="1200" dirty="0"/>
              <a:t>()); </a:t>
            </a:r>
            <a:endParaRPr lang="en-US" sz="1200" dirty="0" smtClean="0"/>
          </a:p>
          <a:p>
            <a:pPr marL="0" indent="0">
              <a:buNone/>
            </a:pPr>
            <a:endParaRPr lang="en-US" sz="1200" dirty="0"/>
          </a:p>
          <a:p>
            <a:pPr marL="0" indent="0">
              <a:buNone/>
            </a:pPr>
            <a:r>
              <a:rPr lang="en-US" sz="1200" dirty="0" err="1"/>
              <a:t>Platform.runLater</a:t>
            </a:r>
            <a:r>
              <a:rPr lang="en-US" sz="1200" dirty="0"/>
              <a:t>(() -&gt; {</a:t>
            </a:r>
          </a:p>
          <a:p>
            <a:pPr marL="0" indent="0">
              <a:buNone/>
            </a:pPr>
            <a:r>
              <a:rPr lang="en-US" sz="1200" dirty="0"/>
              <a:t>    </a:t>
            </a:r>
            <a:r>
              <a:rPr lang="en-US" sz="1200" dirty="0" err="1"/>
              <a:t>sceneRoot.getChildren</a:t>
            </a:r>
            <a:r>
              <a:rPr lang="en-US" sz="1200" dirty="0"/>
              <a:t>().add(overlord);                                 </a:t>
            </a:r>
          </a:p>
          <a:p>
            <a:pPr marL="0" indent="0">
              <a:buNone/>
            </a:pPr>
            <a:r>
              <a:rPr lang="en-US" sz="1200" dirty="0"/>
              <a:t>});</a:t>
            </a:r>
          </a:p>
          <a:p>
            <a:pPr marL="0" indent="0">
              <a:buNone/>
            </a:pPr>
            <a:endParaRPr lang="en-US" sz="1200" dirty="0"/>
          </a:p>
        </p:txBody>
      </p:sp>
      <p:sp>
        <p:nvSpPr>
          <p:cNvPr id="11" name="Text Placeholder 5"/>
          <p:cNvSpPr txBox="1">
            <a:spLocks/>
          </p:cNvSpPr>
          <p:nvPr/>
        </p:nvSpPr>
        <p:spPr>
          <a:xfrm>
            <a:off x="1914045" y="1382687"/>
            <a:ext cx="6412321"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smtClean="0"/>
              <a:t>Acquiring and Processing Commands</a:t>
            </a:r>
            <a:endParaRPr lang="en-US" sz="2400" b="1" dirty="0"/>
          </a:p>
        </p:txBody>
      </p:sp>
      <p:sp>
        <p:nvSpPr>
          <p:cNvPr id="9" name="Title 4"/>
          <p:cNvSpPr>
            <a:spLocks noGrp="1"/>
          </p:cNvSpPr>
          <p:nvPr>
            <p:ph type="title"/>
          </p:nvPr>
        </p:nvSpPr>
        <p:spPr>
          <a:xfrm>
            <a:off x="1914044" y="415344"/>
            <a:ext cx="6296057" cy="889000"/>
          </a:xfrm>
        </p:spPr>
        <p:txBody>
          <a:bodyPr/>
          <a:lstStyle/>
          <a:p>
            <a:r>
              <a:rPr lang="en-US" dirty="0" err="1" smtClean="0"/>
              <a:t>Klaatu</a:t>
            </a:r>
            <a:r>
              <a:rPr lang="en-US" dirty="0" smtClean="0"/>
              <a:t> </a:t>
            </a:r>
            <a:r>
              <a:rPr lang="en-US" dirty="0" err="1"/>
              <a:t>barada</a:t>
            </a:r>
            <a:r>
              <a:rPr lang="en-US" dirty="0"/>
              <a:t> </a:t>
            </a:r>
            <a:r>
              <a:rPr lang="en-US" dirty="0" err="1" smtClean="0"/>
              <a:t>nikto</a:t>
            </a:r>
            <a:endParaRPr lang="en-US" dirty="0"/>
          </a:p>
        </p:txBody>
      </p:sp>
      <p:pic>
        <p:nvPicPr>
          <p:cNvPr id="7170" name="Picture 2" descr="http://www.jeffbots.com/gort2.jp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42422" y="629626"/>
            <a:ext cx="1218804" cy="1385366"/>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pic>
        <p:nvPicPr>
          <p:cNvPr id="7" name="Picture 6" descr="Screen Shot 2014-10-31 at 6.15.06 PM.png"/>
          <p:cNvPicPr>
            <a:picLocks noChangeAspect="1"/>
          </p:cNvPicPr>
          <p:nvPr/>
        </p:nvPicPr>
        <p:blipFill>
          <a:blip r:embed="rId4"/>
          <a:stretch>
            <a:fillRect/>
          </a:stretch>
        </p:blipFill>
        <p:spPr>
          <a:xfrm>
            <a:off x="6680769" y="1141551"/>
            <a:ext cx="5311300" cy="5474954"/>
          </a:xfrm>
          <a:prstGeom prst="rect">
            <a:avLst/>
          </a:prstGeom>
        </p:spPr>
      </p:pic>
      <p:sp>
        <p:nvSpPr>
          <p:cNvPr id="13"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4" name="Picture 13" descr="Twitter_logo_blue.png"/>
          <p:cNvPicPr>
            <a:picLocks noChangeAspect="1"/>
          </p:cNvPicPr>
          <p:nvPr/>
        </p:nvPicPr>
        <p:blipFill>
          <a:blip r:embed="rId5"/>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0676152"/>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32</a:t>
            </a:fld>
            <a:endParaRPr lang="en-US">
              <a:solidFill>
                <a:srgbClr val="5F5F5F"/>
              </a:solidFill>
            </a:endParaRPr>
          </a:p>
        </p:txBody>
      </p:sp>
      <p:pic>
        <p:nvPicPr>
          <p:cNvPr id="5124" name="Picture 4" descr="http://upload.wikimedia.org/wikipedia/commons/thumb/f/f6/HAL9000.svg/256px-HAL9000.svg.png"/>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570810" y="1752600"/>
            <a:ext cx="2480503" cy="2438400"/>
          </a:xfrm>
          <a:prstGeom prst="rect">
            <a:avLst/>
          </a:prstGeo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pic>
      <p:sp>
        <p:nvSpPr>
          <p:cNvPr id="13" name="Rectangle 12"/>
          <p:cNvSpPr/>
          <p:nvPr/>
        </p:nvSpPr>
        <p:spPr>
          <a:xfrm>
            <a:off x="4871978" y="4390999"/>
            <a:ext cx="2219778" cy="369332"/>
          </a:xfrm>
          <a:prstGeom prst="rect">
            <a:avLst/>
          </a:prstGeom>
        </p:spPr>
        <p:txBody>
          <a:bodyPr wrap="none">
            <a:spAutoFit/>
          </a:bodyPr>
          <a:lstStyle/>
          <a:p>
            <a:r>
              <a:rPr lang="en-US" dirty="0" smtClean="0"/>
              <a:t>Demo.  Pay attention.</a:t>
            </a:r>
            <a:endParaRPr lang="en-US" dirty="0"/>
          </a:p>
        </p:txBody>
      </p:sp>
      <p:sp>
        <p:nvSpPr>
          <p:cNvPr id="9"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0" name="Picture 9"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09467318"/>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64304"/>
            <a:ext cx="11125200" cy="889000"/>
          </a:xfrm>
        </p:spPr>
        <p:txBody>
          <a:bodyPr/>
          <a:lstStyle/>
          <a:p>
            <a:r>
              <a:rPr lang="en-US" dirty="0" smtClean="0"/>
              <a:t>Next Step: Self-aware Drone</a:t>
            </a:r>
            <a:r>
              <a:rPr lang="en-US" dirty="0"/>
              <a:t/>
            </a:r>
            <a:br>
              <a:rPr lang="en-US" dirty="0"/>
            </a:br>
            <a:r>
              <a:rPr lang="en-US" sz="2400" dirty="0" smtClean="0"/>
              <a:t>Implementing a Control Loop</a:t>
            </a:r>
            <a:endParaRPr lang="en-US" sz="2400" dirty="0"/>
          </a:p>
        </p:txBody>
      </p:sp>
      <p:sp>
        <p:nvSpPr>
          <p:cNvPr id="3" name="Content Placeholder 2"/>
          <p:cNvSpPr>
            <a:spLocks noGrp="1"/>
          </p:cNvSpPr>
          <p:nvPr>
            <p:ph idx="1"/>
          </p:nvPr>
        </p:nvSpPr>
        <p:spPr/>
        <p:txBody>
          <a:bodyPr/>
          <a:lstStyle/>
          <a:p>
            <a:r>
              <a:rPr lang="en-US" dirty="0" smtClean="0"/>
              <a:t>“General Autonomy” vs. “Advanced Autonomy”</a:t>
            </a:r>
          </a:p>
          <a:p>
            <a:r>
              <a:rPr lang="en-US" dirty="0" smtClean="0"/>
              <a:t>Creating an external control loop</a:t>
            </a:r>
          </a:p>
          <a:p>
            <a:r>
              <a:rPr lang="en-US" dirty="0" smtClean="0"/>
              <a:t>Self-adjustment to achieve/maintain goal</a:t>
            </a:r>
          </a:p>
          <a:p>
            <a:r>
              <a:rPr lang="en-US" dirty="0" smtClean="0"/>
              <a:t>Higher-level goals vs. commands</a:t>
            </a:r>
            <a:endParaRPr lang="en-US" dirty="0"/>
          </a:p>
          <a:p>
            <a:r>
              <a:rPr lang="en-US" dirty="0" smtClean="0"/>
              <a:t>May require change of platform</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33</a:t>
            </a:fld>
            <a:endParaRPr lang="en-US"/>
          </a:p>
        </p:txBody>
      </p:sp>
      <p:sp>
        <p:nvSpPr>
          <p:cNvPr id="9"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0" name="Picture 9" descr="Twitter_logo_blue.png"/>
          <p:cNvPicPr>
            <a:picLocks noChangeAspect="1"/>
          </p:cNvPicPr>
          <p:nvPr/>
        </p:nvPicPr>
        <p:blipFill>
          <a:blip r:embed="rId3"/>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04495517"/>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state estimation with an oriented roundel</a:t>
            </a:r>
            <a:br>
              <a:rPr lang="en-US" dirty="0" smtClean="0"/>
            </a:b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34</a:t>
            </a:fld>
            <a:endParaRPr lang="en-US"/>
          </a:p>
        </p:txBody>
      </p:sp>
      <p:pic>
        <p:nvPicPr>
          <p:cNvPr id="11" name="Picture 10" descr="special_target_4.png"/>
          <p:cNvPicPr>
            <a:picLocks noChangeAspect="1"/>
          </p:cNvPicPr>
          <p:nvPr/>
        </p:nvPicPr>
        <p:blipFill>
          <a:blip r:embed="rId3"/>
          <a:stretch>
            <a:fillRect/>
          </a:stretch>
        </p:blipFill>
        <p:spPr>
          <a:xfrm>
            <a:off x="2503967" y="1153772"/>
            <a:ext cx="6728285" cy="4759311"/>
          </a:xfrm>
          <a:prstGeom prst="rect">
            <a:avLst/>
          </a:prstGeom>
          <a:ln w="19050">
            <a:solidFill>
              <a:schemeClr val="tx1"/>
            </a:solidFill>
          </a:ln>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2" name="Picture 11"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93641799"/>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35</a:t>
            </a:fld>
            <a:endParaRPr lang="en-US"/>
          </a:p>
        </p:txBody>
      </p:sp>
      <p:sp>
        <p:nvSpPr>
          <p:cNvPr id="10" name="Title 1"/>
          <p:cNvSpPr>
            <a:spLocks noGrp="1"/>
          </p:cNvSpPr>
          <p:nvPr>
            <p:ph type="title"/>
          </p:nvPr>
        </p:nvSpPr>
        <p:spPr>
          <a:xfrm>
            <a:off x="531813" y="406400"/>
            <a:ext cx="11125199" cy="889000"/>
          </a:xfrm>
        </p:spPr>
        <p:txBody>
          <a:bodyPr/>
          <a:lstStyle/>
          <a:p>
            <a:r>
              <a:rPr lang="en-US" dirty="0" smtClean="0"/>
              <a:t>State estimation and position control</a:t>
            </a:r>
            <a:r>
              <a:rPr lang="en-US" dirty="0"/>
              <a:t/>
            </a:r>
            <a:br>
              <a:rPr lang="en-US" dirty="0"/>
            </a:br>
            <a:endParaRPr lang="en-US" dirty="0"/>
          </a:p>
        </p:txBody>
      </p:sp>
      <p:sp>
        <p:nvSpPr>
          <p:cNvPr id="7" name="TextBox 6"/>
          <p:cNvSpPr txBox="1"/>
          <p:nvPr/>
        </p:nvSpPr>
        <p:spPr>
          <a:xfrm>
            <a:off x="2237947" y="1962600"/>
            <a:ext cx="7948269" cy="914400"/>
          </a:xfrm>
          <a:prstGeom prst="rect">
            <a:avLst/>
          </a:prstGeom>
          <a:noFill/>
        </p:spPr>
        <p:txBody>
          <a:bodyPr wrap="none" lIns="0" tIns="0" rIns="0" bIns="0" rtlCol="0">
            <a:noAutofit/>
          </a:bodyPr>
          <a:lstStyle/>
          <a:p>
            <a:pPr>
              <a:lnSpc>
                <a:spcPct val="90000"/>
              </a:lnSpc>
            </a:pPr>
            <a:endParaRPr lang="en-US" smtClean="0">
              <a:latin typeface="Courier"/>
              <a:cs typeface="Courier"/>
            </a:endParaRPr>
          </a:p>
        </p:txBody>
      </p:sp>
      <p:pic>
        <p:nvPicPr>
          <p:cNvPr id="9" name="Picture 8" descr="ARDrone2.jp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44286" y="2580197"/>
            <a:ext cx="2830927" cy="1691007"/>
          </a:xfrm>
          <a:prstGeom prst="rect">
            <a:avLst/>
          </a:prstGeom>
        </p:spPr>
      </p:pic>
      <p:pic>
        <p:nvPicPr>
          <p:cNvPr id="11" name="Picture 10" descr="1604851409509713594.png"/>
          <p:cNvPicPr>
            <a:picLocks noChangeAspect="1"/>
          </p:cNvPicPr>
          <p:nvPr/>
        </p:nvPicPr>
        <p:blipFill>
          <a:blip r:embed="rId3"/>
          <a:stretch>
            <a:fillRect/>
          </a:stretch>
        </p:blipFill>
        <p:spPr>
          <a:xfrm>
            <a:off x="2501234" y="4484364"/>
            <a:ext cx="1204878" cy="1479159"/>
          </a:xfrm>
          <a:prstGeom prst="rect">
            <a:avLst/>
          </a:prstGeom>
          <a:ln>
            <a:solidFill>
              <a:srgbClr val="800000"/>
            </a:solidFill>
          </a:ln>
          <a:scene3d>
            <a:camera prst="orthographicFront">
              <a:rot lat="3673949" lon="3747614" rev="4285215"/>
            </a:camera>
            <a:lightRig rig="threePt" dir="t"/>
          </a:scene3d>
        </p:spPr>
      </p:pic>
      <p:cxnSp>
        <p:nvCxnSpPr>
          <p:cNvPr id="13" name="Straight Arrow Connector 12"/>
          <p:cNvCxnSpPr/>
          <p:nvPr/>
        </p:nvCxnSpPr>
        <p:spPr>
          <a:xfrm rot="16200000" flipH="1">
            <a:off x="2191956" y="4155591"/>
            <a:ext cx="843651" cy="408514"/>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28358" y="1186184"/>
            <a:ext cx="1593429" cy="623046"/>
          </a:xfrm>
          <a:prstGeom prst="rect">
            <a:avLst/>
          </a:prstGeom>
          <a:noFill/>
        </p:spPr>
        <p:txBody>
          <a:bodyPr wrap="none" lIns="0" tIns="0" rIns="0" bIns="0" rtlCol="0">
            <a:noAutofit/>
          </a:bodyPr>
          <a:lstStyle/>
          <a:p>
            <a:pPr algn="ctr">
              <a:lnSpc>
                <a:spcPct val="90000"/>
              </a:lnSpc>
            </a:pPr>
            <a:r>
              <a:rPr lang="en-US" smtClean="0"/>
              <a:t>Desired pose</a:t>
            </a:r>
          </a:p>
          <a:p>
            <a:pPr algn="ctr">
              <a:lnSpc>
                <a:spcPct val="90000"/>
              </a:lnSpc>
            </a:pPr>
            <a:r>
              <a:rPr lang="en-US" smtClean="0"/>
              <a:t>(x, y, z, yaw)</a:t>
            </a:r>
          </a:p>
        </p:txBody>
      </p:sp>
      <p:sp>
        <p:nvSpPr>
          <p:cNvPr id="15" name="TextBox 14"/>
          <p:cNvSpPr txBox="1"/>
          <p:nvPr/>
        </p:nvSpPr>
        <p:spPr>
          <a:xfrm>
            <a:off x="4085366" y="1198159"/>
            <a:ext cx="1593428" cy="914400"/>
          </a:xfrm>
          <a:prstGeom prst="rect">
            <a:avLst/>
          </a:prstGeom>
          <a:noFill/>
        </p:spPr>
        <p:txBody>
          <a:bodyPr wrap="none" lIns="0" tIns="0" rIns="0" bIns="0" rtlCol="0">
            <a:noAutofit/>
          </a:bodyPr>
          <a:lstStyle/>
          <a:p>
            <a:pPr>
              <a:lnSpc>
                <a:spcPct val="90000"/>
              </a:lnSpc>
            </a:pPr>
            <a:r>
              <a:rPr lang="en-US" smtClean="0"/>
              <a:t>Measured error</a:t>
            </a:r>
          </a:p>
        </p:txBody>
      </p:sp>
      <p:sp>
        <p:nvSpPr>
          <p:cNvPr id="16" name="TextBox 15"/>
          <p:cNvSpPr txBox="1"/>
          <p:nvPr/>
        </p:nvSpPr>
        <p:spPr>
          <a:xfrm>
            <a:off x="9237090" y="1857157"/>
            <a:ext cx="914400" cy="914400"/>
          </a:xfrm>
          <a:prstGeom prst="rect">
            <a:avLst/>
          </a:prstGeom>
          <a:noFill/>
        </p:spPr>
        <p:txBody>
          <a:bodyPr wrap="none" lIns="0" tIns="0" rIns="0" bIns="0" rtlCol="0">
            <a:noAutofit/>
          </a:bodyPr>
          <a:lstStyle/>
          <a:p>
            <a:pPr>
              <a:lnSpc>
                <a:spcPct val="90000"/>
              </a:lnSpc>
            </a:pPr>
            <a:endParaRPr lang="en-US" smtClean="0"/>
          </a:p>
        </p:txBody>
      </p:sp>
      <p:sp>
        <p:nvSpPr>
          <p:cNvPr id="17" name="TextBox 16"/>
          <p:cNvSpPr txBox="1"/>
          <p:nvPr/>
        </p:nvSpPr>
        <p:spPr>
          <a:xfrm>
            <a:off x="6170006" y="1294019"/>
            <a:ext cx="914400" cy="914400"/>
          </a:xfrm>
          <a:prstGeom prst="rect">
            <a:avLst/>
          </a:prstGeom>
          <a:noFill/>
        </p:spPr>
        <p:txBody>
          <a:bodyPr wrap="none" lIns="0" tIns="0" rIns="0" bIns="0" rtlCol="0">
            <a:noAutofit/>
          </a:bodyPr>
          <a:lstStyle/>
          <a:p>
            <a:pPr>
              <a:lnSpc>
                <a:spcPct val="90000"/>
              </a:lnSpc>
            </a:pPr>
            <a:r>
              <a:rPr lang="en-US" smtClean="0"/>
              <a:t>Controller</a:t>
            </a:r>
          </a:p>
        </p:txBody>
      </p:sp>
      <p:sp>
        <p:nvSpPr>
          <p:cNvPr id="18" name="TextBox 17"/>
          <p:cNvSpPr txBox="1"/>
          <p:nvPr/>
        </p:nvSpPr>
        <p:spPr>
          <a:xfrm>
            <a:off x="7604345" y="1194804"/>
            <a:ext cx="1656682" cy="578480"/>
          </a:xfrm>
          <a:prstGeom prst="rect">
            <a:avLst/>
          </a:prstGeom>
          <a:noFill/>
        </p:spPr>
        <p:txBody>
          <a:bodyPr wrap="none" lIns="0" tIns="0" rIns="0" bIns="0" rtlCol="0">
            <a:noAutofit/>
          </a:bodyPr>
          <a:lstStyle/>
          <a:p>
            <a:pPr algn="ctr">
              <a:lnSpc>
                <a:spcPct val="90000"/>
              </a:lnSpc>
            </a:pPr>
            <a:r>
              <a:rPr lang="en-US" smtClean="0"/>
              <a:t>Control</a:t>
            </a:r>
          </a:p>
          <a:p>
            <a:pPr algn="ctr">
              <a:lnSpc>
                <a:spcPct val="90000"/>
              </a:lnSpc>
            </a:pPr>
            <a:r>
              <a:rPr lang="en-US" smtClean="0"/>
              <a:t>(rotor speeds)</a:t>
            </a:r>
          </a:p>
        </p:txBody>
      </p:sp>
      <p:sp>
        <p:nvSpPr>
          <p:cNvPr id="19" name="TextBox 18"/>
          <p:cNvSpPr txBox="1"/>
          <p:nvPr/>
        </p:nvSpPr>
        <p:spPr>
          <a:xfrm>
            <a:off x="9961221" y="1299278"/>
            <a:ext cx="773451" cy="350828"/>
          </a:xfrm>
          <a:prstGeom prst="rect">
            <a:avLst/>
          </a:prstGeom>
          <a:noFill/>
        </p:spPr>
        <p:txBody>
          <a:bodyPr wrap="none" lIns="0" tIns="0" rIns="0" bIns="0" rtlCol="0">
            <a:noAutofit/>
          </a:bodyPr>
          <a:lstStyle/>
          <a:p>
            <a:pPr>
              <a:lnSpc>
                <a:spcPct val="90000"/>
              </a:lnSpc>
            </a:pPr>
            <a:r>
              <a:rPr lang="en-US" smtClean="0"/>
              <a:t>Drone</a:t>
            </a:r>
          </a:p>
        </p:txBody>
      </p:sp>
      <p:sp>
        <p:nvSpPr>
          <p:cNvPr id="20" name="TextBox 19"/>
          <p:cNvSpPr txBox="1"/>
          <p:nvPr/>
        </p:nvSpPr>
        <p:spPr>
          <a:xfrm>
            <a:off x="7801348" y="2757679"/>
            <a:ext cx="1656682" cy="350828"/>
          </a:xfrm>
          <a:prstGeom prst="rect">
            <a:avLst/>
          </a:prstGeom>
          <a:noFill/>
        </p:spPr>
        <p:txBody>
          <a:bodyPr wrap="none" lIns="0" tIns="0" rIns="0" bIns="0" rtlCol="0">
            <a:noAutofit/>
          </a:bodyPr>
          <a:lstStyle/>
          <a:p>
            <a:pPr>
              <a:lnSpc>
                <a:spcPct val="90000"/>
              </a:lnSpc>
            </a:pPr>
            <a:r>
              <a:rPr lang="en-US" smtClean="0"/>
              <a:t>Sensors</a:t>
            </a:r>
          </a:p>
        </p:txBody>
      </p:sp>
      <p:sp>
        <p:nvSpPr>
          <p:cNvPr id="21" name="TextBox 20"/>
          <p:cNvSpPr txBox="1"/>
          <p:nvPr/>
        </p:nvSpPr>
        <p:spPr>
          <a:xfrm>
            <a:off x="4705040" y="2644582"/>
            <a:ext cx="1593428" cy="914400"/>
          </a:xfrm>
          <a:prstGeom prst="rect">
            <a:avLst/>
          </a:prstGeom>
          <a:noFill/>
        </p:spPr>
        <p:txBody>
          <a:bodyPr wrap="none" lIns="0" tIns="0" rIns="0" bIns="0" rtlCol="0">
            <a:noAutofit/>
          </a:bodyPr>
          <a:lstStyle/>
          <a:p>
            <a:pPr algn="ctr">
              <a:lnSpc>
                <a:spcPct val="90000"/>
              </a:lnSpc>
            </a:pPr>
            <a:r>
              <a:rPr lang="en-US" smtClean="0"/>
              <a:t>Measured pose</a:t>
            </a:r>
          </a:p>
          <a:p>
            <a:pPr algn="ctr">
              <a:lnSpc>
                <a:spcPct val="90000"/>
              </a:lnSpc>
            </a:pPr>
            <a:r>
              <a:rPr lang="en-US" smtClean="0"/>
              <a:t>(x, y, z, yaw)</a:t>
            </a:r>
          </a:p>
          <a:p>
            <a:pPr algn="ctr">
              <a:lnSpc>
                <a:spcPct val="90000"/>
              </a:lnSpc>
            </a:pPr>
            <a:endParaRPr lang="en-US" smtClean="0"/>
          </a:p>
        </p:txBody>
      </p:sp>
      <p:sp>
        <p:nvSpPr>
          <p:cNvPr id="23" name="Frame 22"/>
          <p:cNvSpPr/>
          <p:nvPr/>
        </p:nvSpPr>
        <p:spPr bwMode="gray">
          <a:xfrm>
            <a:off x="5966337" y="1138258"/>
            <a:ext cx="1305892" cy="647010"/>
          </a:xfrm>
          <a:prstGeom prst="fram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solidFill>
                <a:schemeClr val="tx1"/>
              </a:solidFill>
            </a:endParaRPr>
          </a:p>
        </p:txBody>
      </p:sp>
      <p:sp>
        <p:nvSpPr>
          <p:cNvPr id="26" name="Frame 25"/>
          <p:cNvSpPr/>
          <p:nvPr/>
        </p:nvSpPr>
        <p:spPr bwMode="gray">
          <a:xfrm>
            <a:off x="9653072" y="1134895"/>
            <a:ext cx="1305892" cy="647010"/>
          </a:xfrm>
          <a:prstGeom prst="fram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solidFill>
                <a:schemeClr val="tx1"/>
              </a:solidFill>
            </a:endParaRPr>
          </a:p>
        </p:txBody>
      </p:sp>
      <p:cxnSp>
        <p:nvCxnSpPr>
          <p:cNvPr id="28" name="Straight Arrow Connector 27"/>
          <p:cNvCxnSpPr>
            <a:endCxn id="31" idx="2"/>
          </p:cNvCxnSpPr>
          <p:nvPr/>
        </p:nvCxnSpPr>
        <p:spPr>
          <a:xfrm flipV="1">
            <a:off x="2216422" y="1443789"/>
            <a:ext cx="1629370" cy="5991"/>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gray">
          <a:xfrm>
            <a:off x="3845792" y="1377890"/>
            <a:ext cx="131798" cy="131798"/>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p>
        </p:txBody>
      </p:sp>
      <p:cxnSp>
        <p:nvCxnSpPr>
          <p:cNvPr id="35" name="Straight Arrow Connector 34"/>
          <p:cNvCxnSpPr>
            <a:stCxn id="31" idx="6"/>
            <a:endCxn id="23" idx="1"/>
          </p:cNvCxnSpPr>
          <p:nvPr/>
        </p:nvCxnSpPr>
        <p:spPr>
          <a:xfrm>
            <a:off x="3977590" y="1443789"/>
            <a:ext cx="1988747" cy="17974"/>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3" idx="3"/>
            <a:endCxn id="26" idx="1"/>
          </p:cNvCxnSpPr>
          <p:nvPr/>
        </p:nvCxnSpPr>
        <p:spPr>
          <a:xfrm flipV="1">
            <a:off x="7272229" y="1458400"/>
            <a:ext cx="2380843" cy="3363"/>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3"/>
          </p:cNvCxnSpPr>
          <p:nvPr/>
        </p:nvCxnSpPr>
        <p:spPr>
          <a:xfrm flipV="1">
            <a:off x="10958964" y="1449780"/>
            <a:ext cx="770103" cy="8620"/>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3" name="Frame 52"/>
          <p:cNvSpPr/>
          <p:nvPr/>
        </p:nvSpPr>
        <p:spPr bwMode="gray">
          <a:xfrm>
            <a:off x="7508510" y="2584677"/>
            <a:ext cx="1305892" cy="647010"/>
          </a:xfrm>
          <a:prstGeom prst="fram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solidFill>
                <a:schemeClr val="tx1"/>
              </a:solidFill>
            </a:endParaRPr>
          </a:p>
        </p:txBody>
      </p:sp>
      <p:cxnSp>
        <p:nvCxnSpPr>
          <p:cNvPr id="55" name="Elbow Connector 54"/>
          <p:cNvCxnSpPr>
            <a:endCxn id="53" idx="3"/>
          </p:cNvCxnSpPr>
          <p:nvPr/>
        </p:nvCxnSpPr>
        <p:spPr>
          <a:xfrm rot="10800000" flipV="1">
            <a:off x="8814403" y="1449780"/>
            <a:ext cx="2483361" cy="1458402"/>
          </a:xfrm>
          <a:prstGeom prst="bentConnector3">
            <a:avLst>
              <a:gd name="adj1" fmla="val 309"/>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53" idx="1"/>
            <a:endCxn id="31" idx="3"/>
          </p:cNvCxnSpPr>
          <p:nvPr/>
        </p:nvCxnSpPr>
        <p:spPr>
          <a:xfrm rot="10800000">
            <a:off x="3865094" y="1490388"/>
            <a:ext cx="3643417" cy="1417795"/>
          </a:xfrm>
          <a:prstGeom prst="bentConnector2">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4499321" y="4226829"/>
            <a:ext cx="6833722" cy="338554"/>
          </a:xfrm>
          <a:prstGeom prst="rect">
            <a:avLst/>
          </a:prstGeom>
        </p:spPr>
        <p:txBody>
          <a:bodyPr wrap="none">
            <a:spAutoFit/>
          </a:bodyPr>
          <a:lstStyle/>
          <a:p>
            <a:r>
              <a:rPr lang="en-US" sz="1600" smtClean="0">
                <a:latin typeface="Courier"/>
                <a:cs typeface="Courier"/>
              </a:rPr>
              <a:t>brain.goRight(20).doFor(1000); // % speed, ms duration </a:t>
            </a:r>
            <a:endParaRPr lang="en-US" sz="1600"/>
          </a:p>
        </p:txBody>
      </p:sp>
      <p:sp>
        <p:nvSpPr>
          <p:cNvPr id="68" name="Rectangle 67"/>
          <p:cNvSpPr/>
          <p:nvPr/>
        </p:nvSpPr>
        <p:spPr>
          <a:xfrm>
            <a:off x="4507952" y="5062185"/>
            <a:ext cx="7448748" cy="584776"/>
          </a:xfrm>
          <a:prstGeom prst="rect">
            <a:avLst/>
          </a:prstGeom>
        </p:spPr>
        <p:txBody>
          <a:bodyPr wrap="square">
            <a:spAutoFit/>
          </a:bodyPr>
          <a:lstStyle/>
          <a:p>
            <a:r>
              <a:rPr lang="en-US" sz="1600" smtClean="0">
                <a:latin typeface="Courier"/>
                <a:cs typeface="Courier"/>
              </a:rPr>
              <a:t>Pose des = new Pose(3500, 4800, 300, 45); // x, y, z, yaw</a:t>
            </a:r>
          </a:p>
          <a:p>
            <a:r>
              <a:rPr lang="en-US" sz="1600" smtClean="0">
                <a:latin typeface="Courier"/>
                <a:cs typeface="Courier"/>
              </a:rPr>
              <a:t>brain.moveTo(des);    </a:t>
            </a:r>
            <a:endParaRPr lang="en-US" sz="1600"/>
          </a:p>
        </p:txBody>
      </p:sp>
      <p:sp>
        <p:nvSpPr>
          <p:cNvPr id="69" name="TextBox 68"/>
          <p:cNvSpPr txBox="1"/>
          <p:nvPr/>
        </p:nvSpPr>
        <p:spPr>
          <a:xfrm>
            <a:off x="7487914" y="4636901"/>
            <a:ext cx="914400" cy="914400"/>
          </a:xfrm>
          <a:prstGeom prst="rect">
            <a:avLst/>
          </a:prstGeom>
          <a:noFill/>
        </p:spPr>
        <p:txBody>
          <a:bodyPr wrap="none" lIns="0" tIns="0" rIns="0" bIns="0" rtlCol="0">
            <a:noAutofit/>
          </a:bodyPr>
          <a:lstStyle/>
          <a:p>
            <a:pPr>
              <a:lnSpc>
                <a:spcPct val="90000"/>
              </a:lnSpc>
            </a:pPr>
            <a:r>
              <a:rPr lang="en-US" sz="2400" smtClean="0">
                <a:solidFill>
                  <a:srgbClr val="FF0000"/>
                </a:solidFill>
              </a:rPr>
              <a:t>vs.</a:t>
            </a:r>
          </a:p>
        </p:txBody>
      </p:sp>
      <p:sp>
        <p:nvSpPr>
          <p:cNvPr id="33"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34" name="Picture 33"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3359627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Conclusion…</a:t>
            </a:r>
            <a:br>
              <a:rPr lang="en-US" dirty="0" smtClean="0"/>
            </a:br>
            <a:endParaRPr lang="en-US" dirty="0"/>
          </a:p>
        </p:txBody>
      </p:sp>
      <p:sp>
        <p:nvSpPr>
          <p:cNvPr id="3" name="Content Placeholder 2"/>
          <p:cNvSpPr>
            <a:spLocks noGrp="1"/>
          </p:cNvSpPr>
          <p:nvPr>
            <p:ph idx="1"/>
          </p:nvPr>
        </p:nvSpPr>
        <p:spPr/>
        <p:txBody>
          <a:bodyPr/>
          <a:lstStyle/>
          <a:p>
            <a:r>
              <a:rPr lang="en-US" dirty="0" smtClean="0"/>
              <a:t>Thank you for attending</a:t>
            </a:r>
          </a:p>
          <a:p>
            <a:r>
              <a:rPr lang="en-US" dirty="0" smtClean="0"/>
              <a:t>Keep the information flowing</a:t>
            </a:r>
          </a:p>
          <a:p>
            <a:pPr lvl="1"/>
            <a:r>
              <a:rPr lang="en-US" dirty="0" smtClean="0"/>
              <a:t>James Weaver (@</a:t>
            </a:r>
            <a:r>
              <a:rPr lang="en-US" dirty="0" err="1" smtClean="0"/>
              <a:t>JavaFXpert</a:t>
            </a:r>
            <a:r>
              <a:rPr lang="en-US" dirty="0" smtClean="0"/>
              <a:t>)</a:t>
            </a:r>
          </a:p>
          <a:p>
            <a:pPr lvl="1"/>
            <a:r>
              <a:rPr lang="en-US" dirty="0" smtClean="0"/>
              <a:t>Mark Heckler (@</a:t>
            </a:r>
            <a:r>
              <a:rPr lang="en-US" dirty="0" err="1" smtClean="0"/>
              <a:t>MkHeck</a:t>
            </a:r>
            <a:r>
              <a:rPr lang="en-US" dirty="0" smtClean="0"/>
              <a:t>)</a:t>
            </a:r>
          </a:p>
          <a:p>
            <a:pPr lvl="1"/>
            <a:r>
              <a:rPr lang="en-US" dirty="0" smtClean="0"/>
              <a:t>Sean Phillips (@</a:t>
            </a:r>
            <a:r>
              <a:rPr lang="en-US" dirty="0" err="1" smtClean="0"/>
              <a:t>SeanMiPhillips</a:t>
            </a:r>
            <a:r>
              <a:rPr lang="en-US" dirty="0" smtClean="0"/>
              <a:t>)</a:t>
            </a:r>
          </a:p>
          <a:p>
            <a:r>
              <a:rPr lang="en-US" dirty="0" smtClean="0"/>
              <a:t>Any questions?</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36</a:t>
            </a:fld>
            <a:endParaRPr lang="en-US"/>
          </a:p>
        </p:txBody>
      </p:sp>
      <p:pic>
        <p:nvPicPr>
          <p:cNvPr id="4" name="Picture 3" descr="robot-question.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819586" y="554773"/>
            <a:ext cx="5633296" cy="5617062"/>
          </a:xfrm>
          <a:prstGeom prst="rect">
            <a:avLst/>
          </a:prstGeom>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93641799"/>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A</a:t>
            </a:r>
            <a:r>
              <a:rPr lang="en-US" dirty="0"/>
              <a:t/>
            </a:r>
            <a:br>
              <a:rPr lang="en-US" dirty="0"/>
            </a:br>
            <a:r>
              <a:rPr lang="en-US" dirty="0" smtClean="0"/>
              <a:t>Parts list: </a:t>
            </a:r>
            <a:r>
              <a:rPr lang="en-US" dirty="0" err="1" smtClean="0"/>
              <a:t>Positronic</a:t>
            </a:r>
            <a:r>
              <a:rPr lang="en-US" dirty="0" smtClean="0"/>
              <a:t> Brain</a:t>
            </a:r>
            <a:endParaRPr lang="en-US" dirty="0"/>
          </a:p>
        </p:txBody>
      </p:sp>
      <p:sp>
        <p:nvSpPr>
          <p:cNvPr id="3" name="Content Placeholder 2"/>
          <p:cNvSpPr>
            <a:spLocks noGrp="1"/>
          </p:cNvSpPr>
          <p:nvPr>
            <p:ph idx="1"/>
          </p:nvPr>
        </p:nvSpPr>
        <p:spPr/>
        <p:txBody>
          <a:bodyPr/>
          <a:lstStyle/>
          <a:p>
            <a:r>
              <a:rPr lang="en-US" dirty="0" smtClean="0"/>
              <a:t>Raspberry Pi Model B</a:t>
            </a:r>
          </a:p>
          <a:p>
            <a:r>
              <a:rPr lang="en-US" dirty="0" smtClean="0"/>
              <a:t>Pi </a:t>
            </a:r>
            <a:r>
              <a:rPr lang="en-US" dirty="0"/>
              <a:t>case (ex: </a:t>
            </a:r>
            <a:r>
              <a:rPr lang="en-US" u="sng" dirty="0"/>
              <a:t>http://</a:t>
            </a:r>
            <a:r>
              <a:rPr lang="en-US" u="sng" dirty="0" err="1"/>
              <a:t>www.amazon.com</a:t>
            </a:r>
            <a:r>
              <a:rPr lang="en-US" u="sng" dirty="0"/>
              <a:t>/</a:t>
            </a:r>
            <a:r>
              <a:rPr lang="en-US" u="sng" dirty="0" err="1"/>
              <a:t>gp</a:t>
            </a:r>
            <a:r>
              <a:rPr lang="en-US" u="sng" dirty="0"/>
              <a:t>/product/B008TD1FSQ/</a:t>
            </a:r>
            <a:r>
              <a:rPr lang="en-US" dirty="0"/>
              <a:t>)</a:t>
            </a:r>
            <a:endParaRPr lang="en-US" dirty="0" smtClean="0"/>
          </a:p>
          <a:p>
            <a:r>
              <a:rPr lang="en-US" dirty="0" smtClean="0"/>
              <a:t>SD card (</a:t>
            </a:r>
            <a:r>
              <a:rPr lang="en-US" dirty="0"/>
              <a:t>ex: </a:t>
            </a:r>
            <a:r>
              <a:rPr lang="en-US" u="sng" dirty="0"/>
              <a:t>http://</a:t>
            </a:r>
            <a:r>
              <a:rPr lang="en-US" u="sng" dirty="0" err="1"/>
              <a:t>www.amazon.com</a:t>
            </a:r>
            <a:r>
              <a:rPr lang="en-US" u="sng" dirty="0"/>
              <a:t>/</a:t>
            </a:r>
            <a:r>
              <a:rPr lang="en-US" u="sng" dirty="0" err="1"/>
              <a:t>gp</a:t>
            </a:r>
            <a:r>
              <a:rPr lang="en-US" u="sng" dirty="0"/>
              <a:t>/product/B00DX5D9I4/</a:t>
            </a:r>
            <a:r>
              <a:rPr lang="en-US" dirty="0"/>
              <a:t>)</a:t>
            </a:r>
            <a:endParaRPr lang="en-US" dirty="0" smtClean="0"/>
          </a:p>
          <a:p>
            <a:r>
              <a:rPr lang="en-US" dirty="0" err="1"/>
              <a:t>Edimax</a:t>
            </a:r>
            <a:r>
              <a:rPr lang="en-US" dirty="0"/>
              <a:t> </a:t>
            </a:r>
            <a:r>
              <a:rPr lang="en-US" dirty="0" err="1" smtClean="0"/>
              <a:t>wifi</a:t>
            </a:r>
            <a:r>
              <a:rPr lang="en-US" dirty="0" smtClean="0"/>
              <a:t> adapters (</a:t>
            </a:r>
            <a:r>
              <a:rPr lang="en-US" u="sng" dirty="0" smtClean="0">
                <a:hlinkClick r:id="rId3"/>
              </a:rPr>
              <a:t>http</a:t>
            </a:r>
            <a:r>
              <a:rPr lang="en-US" u="sng" dirty="0">
                <a:hlinkClick r:id="rId3"/>
              </a:rPr>
              <a:t>://www.amazon.com/Edimax-EW-7811Un-Adapter-Raspberry-Supports/dp/B003MTTJOY/</a:t>
            </a:r>
            <a:r>
              <a:rPr lang="en-US" dirty="0"/>
              <a:t>)</a:t>
            </a:r>
            <a:endParaRPr lang="en-US" dirty="0" smtClean="0"/>
          </a:p>
          <a:p>
            <a:r>
              <a:rPr lang="en-US" dirty="0" smtClean="0"/>
              <a:t>Power adapter </a:t>
            </a:r>
            <a:r>
              <a:rPr lang="en-US" dirty="0"/>
              <a:t>(ex: </a:t>
            </a:r>
            <a:r>
              <a:rPr lang="en-US" u="sng" dirty="0"/>
              <a:t>http://</a:t>
            </a:r>
            <a:r>
              <a:rPr lang="en-US" u="sng" dirty="0" err="1"/>
              <a:t>www.amazon.com</a:t>
            </a:r>
            <a:r>
              <a:rPr lang="en-US" u="sng" dirty="0"/>
              <a:t>/</a:t>
            </a:r>
            <a:r>
              <a:rPr lang="en-US" u="sng" dirty="0" err="1"/>
              <a:t>gp</a:t>
            </a:r>
            <a:r>
              <a:rPr lang="en-US" u="sng" dirty="0"/>
              <a:t>/product/B00GWDLJGS/</a:t>
            </a:r>
            <a:r>
              <a:rPr lang="en-US" dirty="0"/>
              <a:t>)</a:t>
            </a:r>
            <a:endParaRPr lang="en-US" dirty="0" smtClean="0"/>
          </a:p>
          <a:p>
            <a:r>
              <a:rPr lang="en-US" dirty="0" smtClean="0"/>
              <a:t>USB charger </a:t>
            </a:r>
            <a:r>
              <a:rPr lang="en-US" dirty="0"/>
              <a:t>(ex: </a:t>
            </a:r>
            <a:r>
              <a:rPr lang="en-US" u="sng" dirty="0"/>
              <a:t>http://</a:t>
            </a:r>
            <a:r>
              <a:rPr lang="en-US" u="sng" dirty="0" err="1"/>
              <a:t>www.amazon.com</a:t>
            </a:r>
            <a:r>
              <a:rPr lang="en-US" u="sng" dirty="0"/>
              <a:t>/</a:t>
            </a:r>
            <a:r>
              <a:rPr lang="en-US" u="sng" dirty="0" err="1"/>
              <a:t>gp</a:t>
            </a:r>
            <a:r>
              <a:rPr lang="en-US" u="sng" dirty="0"/>
              <a:t>/product/B00H7TR9WY/</a:t>
            </a:r>
            <a:r>
              <a:rPr lang="en-US" dirty="0"/>
              <a:t>)</a:t>
            </a:r>
            <a:endParaRPr lang="en-US" dirty="0" smtClean="0"/>
          </a:p>
          <a:p>
            <a:r>
              <a:rPr lang="en-US" dirty="0" smtClean="0"/>
              <a:t>Ethernet cable</a:t>
            </a:r>
          </a:p>
        </p:txBody>
      </p:sp>
      <p:sp>
        <p:nvSpPr>
          <p:cNvPr id="7" name="Slide Number Placeholder 6"/>
          <p:cNvSpPr>
            <a:spLocks noGrp="1"/>
          </p:cNvSpPr>
          <p:nvPr>
            <p:ph type="sldNum" sz="quarter" idx="12"/>
          </p:nvPr>
        </p:nvSpPr>
        <p:spPr/>
        <p:txBody>
          <a:bodyPr/>
          <a:lstStyle/>
          <a:p>
            <a:fld id="{C51EAA63-D034-42AE-91FA-B13B9518C7BE}" type="slidenum">
              <a:rPr lang="en-US" smtClean="0"/>
              <a:pPr/>
              <a:t>37</a:t>
            </a:fld>
            <a:endParaRPr lang="en-US"/>
          </a:p>
        </p:txBody>
      </p:sp>
      <p:sp>
        <p:nvSpPr>
          <p:cNvPr id="9"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0" name="Picture 9"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4936018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pPr/>
              <a:t>38</a:t>
            </a:fld>
            <a:endParaRPr lang="en-US"/>
          </a:p>
        </p:txBody>
      </p:sp>
      <p:sp>
        <p:nvSpPr>
          <p:cNvPr id="7"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8" name="Picture 7" descr="Twitter_logo_blue.png"/>
          <p:cNvPicPr>
            <a:picLocks noChangeAspect="1"/>
          </p:cNvPicPr>
          <p:nvPr/>
        </p:nvPicPr>
        <p:blipFill>
          <a:blip r:embed="rId3"/>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4089"/>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2" name="Picture 11" descr="Horizontal Java-Oracle co-branded logo in white on blue staging background."/>
          <p:cNvPicPr>
            <a:picLocks noChangeAspect="1"/>
          </p:cNvPicPr>
          <p:nvPr/>
        </p:nvPicPr>
        <p:blipFill>
          <a:blip r:embed="rId4"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31812" y="6263640"/>
            <a:ext cx="1387775" cy="594360"/>
          </a:xfrm>
          <a:prstGeom prst="rect">
            <a:avLst/>
          </a:prstGeom>
        </p:spPr>
      </p:pic>
      <p:sp>
        <p:nvSpPr>
          <p:cNvPr id="10" name="TextBox 9"/>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
        <p:nvSpPr>
          <p:cNvPr id="9" name="Title 1"/>
          <p:cNvSpPr>
            <a:spLocks noGrp="1"/>
          </p:cNvSpPr>
          <p:nvPr>
            <p:ph type="ctrTitle"/>
          </p:nvPr>
        </p:nvSpPr>
        <p:spPr>
          <a:xfrm>
            <a:off x="531814" y="180274"/>
            <a:ext cx="11125199" cy="1470025"/>
          </a:xfrm>
        </p:spPr>
        <p:txBody>
          <a:bodyPr/>
          <a:lstStyle/>
          <a:p>
            <a:r>
              <a:rPr lang="en-US" dirty="0"/>
              <a:t>Creating Our Robot Overlords</a:t>
            </a:r>
          </a:p>
        </p:txBody>
      </p:sp>
      <p:sp>
        <p:nvSpPr>
          <p:cNvPr id="13" name="Subtitle 2"/>
          <p:cNvSpPr>
            <a:spLocks noGrp="1"/>
          </p:cNvSpPr>
          <p:nvPr>
            <p:ph type="subTitle" idx="1"/>
          </p:nvPr>
        </p:nvSpPr>
        <p:spPr>
          <a:xfrm>
            <a:off x="531763" y="1726497"/>
            <a:ext cx="11126648" cy="914400"/>
          </a:xfrm>
        </p:spPr>
        <p:txBody>
          <a:bodyPr/>
          <a:lstStyle/>
          <a:p>
            <a:r>
              <a:rPr lang="en-US" smtClean="0"/>
              <a:t>Autonomous Drone Development with Java and IoT</a:t>
            </a:r>
            <a:endParaRPr lang="en-US"/>
          </a:p>
        </p:txBody>
      </p:sp>
      <p:sp>
        <p:nvSpPr>
          <p:cNvPr id="14" name="Text Placeholder 5"/>
          <p:cNvSpPr>
            <a:spLocks noGrp="1"/>
          </p:cNvSpPr>
          <p:nvPr>
            <p:ph type="body" sz="quarter" idx="13"/>
          </p:nvPr>
        </p:nvSpPr>
        <p:spPr>
          <a:xfrm>
            <a:off x="531814" y="3897955"/>
            <a:ext cx="5029299" cy="2514149"/>
          </a:xfrm>
        </p:spPr>
        <p:txBody>
          <a:bodyPr/>
          <a:lstStyle/>
          <a:p>
            <a:r>
              <a:rPr lang="en-US"/>
              <a:t>James Weaver / Mark Heckler</a:t>
            </a:r>
          </a:p>
          <a:p>
            <a:r>
              <a:rPr lang="en-US"/>
              <a:t>Java Ambassador / Software Engineer</a:t>
            </a:r>
          </a:p>
          <a:p>
            <a:r>
              <a:rPr lang="en-US"/>
              <a:t>Oracle</a:t>
            </a:r>
          </a:p>
          <a:p>
            <a:endParaRPr lang="en-US"/>
          </a:p>
          <a:p>
            <a:r>
              <a:rPr lang="en-US"/>
              <a:t>Sean Phillips</a:t>
            </a:r>
          </a:p>
          <a:p>
            <a:r>
              <a:rPr lang="en-US"/>
              <a:t>Software Engineer</a:t>
            </a:r>
          </a:p>
          <a:p>
            <a:r>
              <a:rPr lang="en-US"/>
              <a:t>Ai Solutions</a:t>
            </a:r>
          </a:p>
        </p:txBody>
      </p:sp>
      <p:sp>
        <p:nvSpPr>
          <p:cNvPr id="11" name="Title 3"/>
          <p:cNvSpPr txBox="1">
            <a:spLocks/>
          </p:cNvSpPr>
          <p:nvPr/>
        </p:nvSpPr>
        <p:spPr>
          <a:xfrm>
            <a:off x="2350851" y="2776728"/>
            <a:ext cx="3269633" cy="4443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tx1"/>
                </a:solidFill>
                <a:effectLst/>
                <a:uLnTx/>
                <a:uFillTx/>
                <a:ea typeface="+mj-ea"/>
                <a:cs typeface="+mj-cs"/>
              </a:rPr>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7" name="Picture 16" descr="Twitter_logo_blue.png"/>
          <p:cNvPicPr>
            <a:picLocks noChangeAspect="1"/>
          </p:cNvPicPr>
          <p:nvPr/>
        </p:nvPicPr>
        <p:blipFill>
          <a:blip r:embed="rId5"/>
          <a:stretch>
            <a:fillRect/>
          </a:stretch>
        </p:blipFill>
        <p:spPr>
          <a:xfrm>
            <a:off x="1423738" y="2758660"/>
            <a:ext cx="648641" cy="52734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67760557"/>
      </p:ext>
    </p:extLst>
  </p:cSld>
  <p:clrMapOvr>
    <a:masterClrMapping/>
  </p:clrMapOvr>
  <mc:AlternateContent>
    <mc:Choice xmlns:mv="urn:schemas-microsoft-com:mac:vml"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Achieving Autonomous Flight!</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First things first</a:t>
            </a:r>
          </a:p>
          <a:p>
            <a:pPr lvl="1"/>
            <a:r>
              <a:rPr lang="en-US" dirty="0" smtClean="0"/>
              <a:t>Choosing a drone</a:t>
            </a:r>
          </a:p>
          <a:p>
            <a:pPr lvl="1"/>
            <a:r>
              <a:rPr lang="en-US" dirty="0" smtClean="0"/>
              <a:t>Finding or writing a foundational library</a:t>
            </a:r>
          </a:p>
          <a:p>
            <a:pPr lvl="1"/>
            <a:r>
              <a:rPr lang="en-US" dirty="0" smtClean="0"/>
              <a:t>Determining level of autonomous ops</a:t>
            </a:r>
            <a:endParaRPr lang="en-US" dirty="0"/>
          </a:p>
          <a:p>
            <a:r>
              <a:rPr lang="en-US" dirty="0" smtClean="0"/>
              <a:t>Equipment list</a:t>
            </a:r>
          </a:p>
          <a:p>
            <a:pPr lvl="1"/>
            <a:r>
              <a:rPr lang="en-US" dirty="0" smtClean="0"/>
              <a:t>Drone</a:t>
            </a:r>
          </a:p>
          <a:p>
            <a:pPr lvl="1"/>
            <a:r>
              <a:rPr lang="en-US" dirty="0" smtClean="0"/>
              <a:t>Brain</a:t>
            </a:r>
          </a:p>
          <a:p>
            <a:pPr lvl="1"/>
            <a:r>
              <a:rPr lang="en-US" dirty="0" smtClean="0"/>
              <a:t>Power</a:t>
            </a:r>
          </a:p>
          <a:p>
            <a:r>
              <a:rPr lang="en-US" dirty="0" smtClean="0"/>
              <a:t>Making it work</a:t>
            </a:r>
          </a:p>
          <a:p>
            <a:pPr lvl="1"/>
            <a:r>
              <a:rPr lang="en-US" dirty="0" smtClean="0"/>
              <a:t>And </a:t>
            </a:r>
            <a:r>
              <a:rPr lang="en-US" b="1" dirty="0" smtClean="0"/>
              <a:t>this</a:t>
            </a:r>
            <a:r>
              <a:rPr lang="en-US" dirty="0" smtClean="0"/>
              <a:t> is where the story gets really interesting</a:t>
            </a:r>
          </a:p>
        </p:txBody>
      </p:sp>
      <p:sp>
        <p:nvSpPr>
          <p:cNvPr id="7" name="Slide Number Placeholder 6"/>
          <p:cNvSpPr>
            <a:spLocks noGrp="1"/>
          </p:cNvSpPr>
          <p:nvPr>
            <p:ph type="sldNum" sz="quarter" idx="12"/>
          </p:nvPr>
        </p:nvSpPr>
        <p:spPr/>
        <p:txBody>
          <a:bodyPr/>
          <a:lstStyle/>
          <a:p>
            <a:fld id="{C51EAA63-D034-42AE-91FA-B13B9518C7BE}" type="slidenum">
              <a:rPr lang="en-US" smtClean="0"/>
              <a:pPr/>
              <a:t>4</a:t>
            </a:fld>
            <a:endParaRPr lang="en-US"/>
          </a:p>
        </p:txBody>
      </p:sp>
      <p:pic>
        <p:nvPicPr>
          <p:cNvPr id="4" name="Picture 3" descr="Marvin_The_Paranoid_Android_HD_Wallpaper-Vvallpaper.Net.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655436" y="1669473"/>
            <a:ext cx="5346089" cy="4009567"/>
          </a:xfrm>
          <a:prstGeom prst="rect">
            <a:avLst/>
          </a:prstGeom>
        </p:spPr>
      </p:pic>
      <p:sp>
        <p:nvSpPr>
          <p:cNvPr id="6"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8" name="Picture 7"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54537072"/>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56992"/>
            <a:ext cx="11125200" cy="889000"/>
          </a:xfrm>
        </p:spPr>
        <p:txBody>
          <a:bodyPr/>
          <a:lstStyle/>
          <a:p>
            <a:r>
              <a:rPr lang="en-US" dirty="0" smtClean="0"/>
              <a:t>Achieving Autonomous Flight!</a:t>
            </a:r>
            <a:r>
              <a:rPr lang="en-US" dirty="0"/>
              <a:t/>
            </a:r>
            <a:br>
              <a:rPr lang="en-US" dirty="0"/>
            </a:br>
            <a:r>
              <a:rPr lang="en-US" sz="2400" dirty="0" smtClean="0"/>
              <a:t>Making the Tough Choices</a:t>
            </a:r>
            <a:endParaRPr lang="en-US" sz="2400" dirty="0"/>
          </a:p>
        </p:txBody>
      </p:sp>
      <p:sp>
        <p:nvSpPr>
          <p:cNvPr id="3" name="Content Placeholder 2"/>
          <p:cNvSpPr>
            <a:spLocks noGrp="1"/>
          </p:cNvSpPr>
          <p:nvPr>
            <p:ph idx="1"/>
          </p:nvPr>
        </p:nvSpPr>
        <p:spPr/>
        <p:txBody>
          <a:bodyPr/>
          <a:lstStyle/>
          <a:p>
            <a:r>
              <a:rPr lang="en-US" dirty="0" smtClean="0"/>
              <a:t>Which drone?</a:t>
            </a:r>
          </a:p>
          <a:p>
            <a:pPr lvl="1"/>
            <a:r>
              <a:rPr lang="en-US" dirty="0" smtClean="0"/>
              <a:t>Published API</a:t>
            </a:r>
          </a:p>
          <a:p>
            <a:pPr lvl="1"/>
            <a:r>
              <a:rPr lang="en-US" dirty="0" smtClean="0"/>
              <a:t>Community</a:t>
            </a:r>
          </a:p>
          <a:p>
            <a:pPr lvl="1"/>
            <a:r>
              <a:rPr lang="en-US" dirty="0" smtClean="0"/>
              <a:t>Price of equipment</a:t>
            </a:r>
          </a:p>
          <a:p>
            <a:pPr lvl="1"/>
            <a:r>
              <a:rPr lang="en-US" b="1" dirty="0" smtClean="0"/>
              <a:t>Parrot </a:t>
            </a:r>
            <a:r>
              <a:rPr lang="en-US" b="1" dirty="0" err="1" smtClean="0"/>
              <a:t>AR.Drone</a:t>
            </a:r>
            <a:r>
              <a:rPr lang="en-US" b="1" dirty="0" smtClean="0"/>
              <a:t> 2.0 (</a:t>
            </a:r>
            <a:r>
              <a:rPr lang="en-US" b="1" dirty="0" err="1" smtClean="0"/>
              <a:t>Parrot.com</a:t>
            </a:r>
            <a:r>
              <a:rPr lang="en-US" b="1" dirty="0" smtClean="0"/>
              <a:t>)</a:t>
            </a:r>
          </a:p>
          <a:p>
            <a:r>
              <a:rPr lang="en-US" dirty="0" smtClean="0"/>
              <a:t>Which library?</a:t>
            </a:r>
          </a:p>
          <a:p>
            <a:pPr lvl="1"/>
            <a:r>
              <a:rPr lang="en-US" dirty="0" smtClean="0"/>
              <a:t>Capability</a:t>
            </a:r>
          </a:p>
          <a:p>
            <a:pPr lvl="1"/>
            <a:r>
              <a:rPr lang="en-US" dirty="0" smtClean="0"/>
              <a:t>Reliability</a:t>
            </a:r>
          </a:p>
          <a:p>
            <a:pPr lvl="1"/>
            <a:r>
              <a:rPr lang="en-US" dirty="0" smtClean="0"/>
              <a:t>Responsibility</a:t>
            </a:r>
          </a:p>
          <a:p>
            <a:pPr lvl="1"/>
            <a:r>
              <a:rPr lang="en-US" b="1" dirty="0" smtClean="0"/>
              <a:t>Parrots On Java/</a:t>
            </a:r>
            <a:r>
              <a:rPr lang="en-US" b="1" dirty="0" err="1" smtClean="0"/>
              <a:t>Parroteer</a:t>
            </a:r>
            <a:r>
              <a:rPr lang="en-US" b="1" dirty="0" smtClean="0"/>
              <a:t> (</a:t>
            </a:r>
            <a:r>
              <a:rPr lang="en-US" b="1" dirty="0" err="1" smtClean="0"/>
              <a:t>ParrotsOnJava.com</a:t>
            </a:r>
            <a:r>
              <a:rPr lang="en-US" b="1" dirty="0" smtClean="0"/>
              <a:t>)</a:t>
            </a:r>
          </a:p>
        </p:txBody>
      </p:sp>
      <p:sp>
        <p:nvSpPr>
          <p:cNvPr id="7" name="Slide Number Placeholder 6"/>
          <p:cNvSpPr>
            <a:spLocks noGrp="1"/>
          </p:cNvSpPr>
          <p:nvPr>
            <p:ph type="sldNum" sz="quarter" idx="12"/>
          </p:nvPr>
        </p:nvSpPr>
        <p:spPr/>
        <p:txBody>
          <a:bodyPr/>
          <a:lstStyle/>
          <a:p>
            <a:fld id="{C51EAA63-D034-42AE-91FA-B13B9518C7BE}" type="slidenum">
              <a:rPr lang="en-US" smtClean="0"/>
              <a:pPr/>
              <a:t>5</a:t>
            </a:fld>
            <a:endParaRPr lang="en-US"/>
          </a:p>
        </p:txBody>
      </p:sp>
      <p:pic>
        <p:nvPicPr>
          <p:cNvPr id="4" name="Picture 3" descr="ARDrone2.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765303" y="1644899"/>
            <a:ext cx="6195198" cy="3700598"/>
          </a:xfrm>
          <a:prstGeom prst="rect">
            <a:avLst/>
          </a:prstGeom>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81602386"/>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from co-presenter Mark Heckler @MkHeck</a:t>
            </a:r>
            <a:r>
              <a:rPr lang="en-US" dirty="0"/>
              <a:t/>
            </a:r>
            <a:br>
              <a:rPr lang="en-US" dirty="0"/>
            </a:b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6</a:t>
            </a:fld>
            <a:endParaRPr lang="en-US"/>
          </a:p>
        </p:txBody>
      </p:sp>
      <p:pic>
        <p:nvPicPr>
          <p:cNvPr id="8" name="Robot Overlords - Mark.mp4">
            <a:hlinkClick r:id="" action="ppaction://media"/>
          </p:cNvPr>
          <p:cNvPicPr/>
          <p:nvPr>
            <a:videoFile r:link="rId1"/>
          </p:nvPr>
        </p:nvPicPr>
        <p:blipFill>
          <a:blip r:embed="rId4"/>
          <a:stretch>
            <a:fillRect/>
          </a:stretch>
        </p:blipFill>
        <p:spPr>
          <a:xfrm>
            <a:off x="1535726" y="1047904"/>
            <a:ext cx="9172615" cy="5159596"/>
          </a:xfrm>
          <a:prstGeom prst="rect">
            <a:avLst/>
          </a:prstGeom>
        </p:spPr>
      </p:pic>
      <p:sp>
        <p:nvSpPr>
          <p:cNvPr id="9"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2" name="Picture 11" descr="Twitter_logo_blue.png"/>
          <p:cNvPicPr>
            <a:picLocks noChangeAspect="1"/>
          </p:cNvPicPr>
          <p:nvPr/>
        </p:nvPicPr>
        <p:blipFill>
          <a:blip r:embed="rId5"/>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54537072"/>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6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p:cTn id="12"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Achieving Autonomous Flight!</a:t>
            </a:r>
            <a:r>
              <a:rPr lang="en-US" dirty="0"/>
              <a:t/>
            </a:r>
            <a:br>
              <a:rPr lang="en-US" dirty="0"/>
            </a:br>
            <a:r>
              <a:rPr lang="en-US" dirty="0" smtClean="0"/>
              <a:t>Assembling the Pieces</a:t>
            </a:r>
            <a:endParaRPr lang="en-US" dirty="0"/>
          </a:p>
        </p:txBody>
      </p:sp>
      <p:sp>
        <p:nvSpPr>
          <p:cNvPr id="3" name="Content Placeholder 2"/>
          <p:cNvSpPr>
            <a:spLocks noGrp="1"/>
          </p:cNvSpPr>
          <p:nvPr>
            <p:ph idx="1"/>
          </p:nvPr>
        </p:nvSpPr>
        <p:spPr/>
        <p:txBody>
          <a:bodyPr/>
          <a:lstStyle/>
          <a:p>
            <a:r>
              <a:rPr lang="en-US" dirty="0" smtClean="0"/>
              <a:t>Equipment list</a:t>
            </a:r>
          </a:p>
          <a:p>
            <a:pPr lvl="1"/>
            <a:r>
              <a:rPr lang="en-US" dirty="0" smtClean="0"/>
              <a:t>Parrot </a:t>
            </a:r>
            <a:r>
              <a:rPr lang="en-US" dirty="0" err="1" smtClean="0"/>
              <a:t>AR.Drone</a:t>
            </a:r>
            <a:r>
              <a:rPr lang="en-US" dirty="0" smtClean="0"/>
              <a:t> 2.0</a:t>
            </a:r>
          </a:p>
          <a:p>
            <a:pPr lvl="1"/>
            <a:r>
              <a:rPr lang="en-US" dirty="0" smtClean="0"/>
              <a:t>Brain</a:t>
            </a:r>
          </a:p>
          <a:p>
            <a:pPr lvl="2"/>
            <a:r>
              <a:rPr lang="en-US" dirty="0" smtClean="0"/>
              <a:t>Raspberry Pi Model B with case</a:t>
            </a:r>
          </a:p>
          <a:p>
            <a:pPr lvl="2"/>
            <a:r>
              <a:rPr lang="en-US" dirty="0" smtClean="0"/>
              <a:t>Two (2) </a:t>
            </a:r>
            <a:r>
              <a:rPr lang="en-US" dirty="0" err="1" smtClean="0"/>
              <a:t>Edimax</a:t>
            </a:r>
            <a:r>
              <a:rPr lang="en-US" dirty="0" smtClean="0"/>
              <a:t> EW-7811un </a:t>
            </a:r>
            <a:r>
              <a:rPr lang="en-US" dirty="0" err="1" smtClean="0"/>
              <a:t>wifi</a:t>
            </a:r>
            <a:r>
              <a:rPr lang="en-US" dirty="0" smtClean="0"/>
              <a:t> adapters</a:t>
            </a:r>
          </a:p>
          <a:p>
            <a:pPr lvl="2"/>
            <a:r>
              <a:rPr lang="en-US" dirty="0" smtClean="0"/>
              <a:t>16G Class 10 SD card</a:t>
            </a:r>
          </a:p>
          <a:p>
            <a:pPr lvl="1"/>
            <a:r>
              <a:rPr lang="en-US" dirty="0" smtClean="0"/>
              <a:t>Power</a:t>
            </a:r>
          </a:p>
          <a:p>
            <a:pPr lvl="2"/>
            <a:r>
              <a:rPr lang="en-US" dirty="0" err="1" smtClean="0"/>
              <a:t>dodocool</a:t>
            </a:r>
            <a:r>
              <a:rPr lang="en-US" dirty="0" smtClean="0"/>
              <a:t> 2600 </a:t>
            </a:r>
            <a:r>
              <a:rPr lang="en-US" dirty="0" err="1" smtClean="0"/>
              <a:t>mAh</a:t>
            </a:r>
            <a:r>
              <a:rPr lang="en-US" dirty="0" smtClean="0"/>
              <a:t> mini power bank/charger</a:t>
            </a:r>
          </a:p>
          <a:p>
            <a:pPr lvl="2"/>
            <a:r>
              <a:rPr lang="en-US" dirty="0" err="1" smtClean="0"/>
              <a:t>Cablejive</a:t>
            </a:r>
            <a:r>
              <a:rPr lang="en-US" dirty="0" smtClean="0"/>
              <a:t> </a:t>
            </a:r>
            <a:r>
              <a:rPr lang="en-US" dirty="0" err="1" smtClean="0"/>
              <a:t>microStubz</a:t>
            </a:r>
            <a:r>
              <a:rPr lang="en-US" dirty="0" smtClean="0"/>
              <a:t> extra short USB to micro USB cable</a:t>
            </a:r>
          </a:p>
          <a:p>
            <a:pPr lvl="1"/>
            <a:r>
              <a:rPr lang="en-US" dirty="0" smtClean="0"/>
              <a:t>Anything else?</a:t>
            </a:r>
          </a:p>
          <a:p>
            <a:pPr lvl="2"/>
            <a:r>
              <a:rPr lang="en-US" dirty="0" smtClean="0"/>
              <a:t>Duct/gaffer’s tape! (Just kidding, we used Velcro)</a:t>
            </a:r>
          </a:p>
        </p:txBody>
      </p:sp>
      <p:sp>
        <p:nvSpPr>
          <p:cNvPr id="7" name="Slide Number Placeholder 6"/>
          <p:cNvSpPr>
            <a:spLocks noGrp="1"/>
          </p:cNvSpPr>
          <p:nvPr>
            <p:ph type="sldNum" sz="quarter" idx="12"/>
          </p:nvPr>
        </p:nvSpPr>
        <p:spPr/>
        <p:txBody>
          <a:bodyPr/>
          <a:lstStyle/>
          <a:p>
            <a:fld id="{C51EAA63-D034-42AE-91FA-B13B9518C7BE}" type="slidenum">
              <a:rPr lang="en-US" smtClean="0"/>
              <a:pPr/>
              <a:t>7</a:t>
            </a:fld>
            <a:endParaRPr lang="en-US"/>
          </a:p>
        </p:txBody>
      </p:sp>
      <p:pic>
        <p:nvPicPr>
          <p:cNvPr id="5" name="Picture 4" descr="Kaylee_firefly_1x02_thetrainjob_0002-2.jpg"/>
          <p:cNvPicPr>
            <a:picLocks noChangeAspect="1"/>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110508" y="956019"/>
            <a:ext cx="5885136" cy="3310389"/>
          </a:xfrm>
          <a:prstGeom prst="rect">
            <a:avLst/>
          </a:prstGeom>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70471607"/>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Achieving Autonomous Flight!</a:t>
            </a:r>
            <a:r>
              <a:rPr lang="en-US" dirty="0"/>
              <a:t/>
            </a:r>
            <a:br>
              <a:rPr lang="en-US" dirty="0"/>
            </a:br>
            <a:r>
              <a:rPr lang="en-US" dirty="0" smtClean="0"/>
              <a:t>Configuring the </a:t>
            </a:r>
            <a:r>
              <a:rPr lang="en-US" dirty="0" err="1" smtClean="0"/>
              <a:t>Positronic</a:t>
            </a:r>
            <a:r>
              <a:rPr lang="en-US" dirty="0" smtClean="0"/>
              <a:t> Brain</a:t>
            </a:r>
            <a:endParaRPr lang="en-US" dirty="0"/>
          </a:p>
        </p:txBody>
      </p:sp>
      <p:sp>
        <p:nvSpPr>
          <p:cNvPr id="3" name="Content Placeholder 2"/>
          <p:cNvSpPr>
            <a:spLocks noGrp="1"/>
          </p:cNvSpPr>
          <p:nvPr>
            <p:ph idx="1"/>
          </p:nvPr>
        </p:nvSpPr>
        <p:spPr/>
        <p:txBody>
          <a:bodyPr/>
          <a:lstStyle/>
          <a:p>
            <a:r>
              <a:rPr lang="en-US" dirty="0" smtClean="0"/>
              <a:t>Central piece of the puzzle</a:t>
            </a:r>
          </a:p>
          <a:p>
            <a:r>
              <a:rPr lang="en-US" dirty="0" smtClean="0"/>
              <a:t>Configure one </a:t>
            </a:r>
            <a:r>
              <a:rPr lang="en-US" dirty="0" err="1" smtClean="0"/>
              <a:t>wifi</a:t>
            </a:r>
            <a:r>
              <a:rPr lang="en-US" dirty="0" smtClean="0"/>
              <a:t> adapter to connect as a client to the drone</a:t>
            </a:r>
          </a:p>
          <a:p>
            <a:r>
              <a:rPr lang="en-US" dirty="0" smtClean="0"/>
              <a:t>Configure other with Pi running</a:t>
            </a:r>
          </a:p>
          <a:p>
            <a:pPr lvl="1"/>
            <a:r>
              <a:rPr lang="en-US" dirty="0" smtClean="0"/>
              <a:t>Wireless Access Point</a:t>
            </a:r>
          </a:p>
          <a:p>
            <a:pPr lvl="1"/>
            <a:r>
              <a:rPr lang="en-US" dirty="0" smtClean="0"/>
              <a:t>DHCP server</a:t>
            </a:r>
          </a:p>
          <a:p>
            <a:r>
              <a:rPr lang="en-US" dirty="0" smtClean="0"/>
              <a:t>More details in a bit…</a:t>
            </a:r>
          </a:p>
        </p:txBody>
      </p:sp>
      <p:sp>
        <p:nvSpPr>
          <p:cNvPr id="7" name="Slide Number Placeholder 6"/>
          <p:cNvSpPr>
            <a:spLocks noGrp="1"/>
          </p:cNvSpPr>
          <p:nvPr>
            <p:ph type="sldNum" sz="quarter" idx="12"/>
          </p:nvPr>
        </p:nvSpPr>
        <p:spPr/>
        <p:txBody>
          <a:bodyPr/>
          <a:lstStyle/>
          <a:p>
            <a:fld id="{C51EAA63-D034-42AE-91FA-B13B9518C7BE}" type="slidenum">
              <a:rPr lang="en-US" smtClean="0"/>
              <a:pPr/>
              <a:t>8</a:t>
            </a:fld>
            <a:endParaRPr lang="en-US"/>
          </a:p>
        </p:txBody>
      </p:sp>
      <p:pic>
        <p:nvPicPr>
          <p:cNvPr id="4" name="Picture 3" descr="data4_2257.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590394" y="3032245"/>
            <a:ext cx="4064000" cy="3048000"/>
          </a:xfrm>
          <a:prstGeom prst="rect">
            <a:avLst/>
          </a:prstGeom>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1" name="Picture 10" descr="Twitter_logo_blue.png"/>
          <p:cNvPicPr>
            <a:picLocks noChangeAspect="1"/>
          </p:cNvPicPr>
          <p:nvPr/>
        </p:nvPicPr>
        <p:blipFill>
          <a:blip r:embed="rId4"/>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95509124"/>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Achieving Autonomous Flight!</a:t>
            </a:r>
            <a:r>
              <a:rPr lang="en-US" dirty="0"/>
              <a:t/>
            </a:r>
            <a:br>
              <a:rPr lang="en-US" dirty="0"/>
            </a:br>
            <a:r>
              <a:rPr lang="en-US" dirty="0" smtClean="0"/>
              <a:t>Powering the </a:t>
            </a:r>
            <a:r>
              <a:rPr lang="en-US" dirty="0" err="1" smtClean="0"/>
              <a:t>Positronic</a:t>
            </a:r>
            <a:r>
              <a:rPr lang="en-US" dirty="0" smtClean="0"/>
              <a:t> Brain</a:t>
            </a:r>
            <a:endParaRPr lang="en-US" dirty="0"/>
          </a:p>
        </p:txBody>
      </p:sp>
      <p:sp>
        <p:nvSpPr>
          <p:cNvPr id="3" name="Content Placeholder 2"/>
          <p:cNvSpPr>
            <a:spLocks noGrp="1"/>
          </p:cNvSpPr>
          <p:nvPr>
            <p:ph idx="1"/>
          </p:nvPr>
        </p:nvSpPr>
        <p:spPr/>
        <p:txBody>
          <a:bodyPr/>
          <a:lstStyle/>
          <a:p>
            <a:r>
              <a:rPr lang="en-US" dirty="0" smtClean="0"/>
              <a:t>No straightforward means of powering other devices from drone</a:t>
            </a:r>
          </a:p>
          <a:p>
            <a:r>
              <a:rPr lang="en-US" dirty="0" smtClean="0"/>
              <a:t>How to fix?</a:t>
            </a:r>
          </a:p>
          <a:p>
            <a:r>
              <a:rPr lang="en-US" dirty="0" smtClean="0"/>
              <a:t>Add a power source!</a:t>
            </a:r>
          </a:p>
        </p:txBody>
      </p:sp>
      <p:sp>
        <p:nvSpPr>
          <p:cNvPr id="7" name="Slide Number Placeholder 6"/>
          <p:cNvSpPr>
            <a:spLocks noGrp="1"/>
          </p:cNvSpPr>
          <p:nvPr>
            <p:ph type="sldNum" sz="quarter" idx="12"/>
          </p:nvPr>
        </p:nvSpPr>
        <p:spPr/>
        <p:txBody>
          <a:bodyPr/>
          <a:lstStyle/>
          <a:p>
            <a:fld id="{C51EAA63-D034-42AE-91FA-B13B9518C7BE}" type="slidenum">
              <a:rPr lang="en-US" smtClean="0"/>
              <a:pPr/>
              <a:t>9</a:t>
            </a:fld>
            <a:endParaRPr lang="en-US"/>
          </a:p>
        </p:txBody>
      </p:sp>
      <p:pic>
        <p:nvPicPr>
          <p:cNvPr id="6" name="Picture 5" descr="YoungFrankenstein_ItIsAlive.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854067" y="2659238"/>
            <a:ext cx="5079999" cy="3708400"/>
          </a:xfrm>
          <a:prstGeom prst="rect">
            <a:avLst/>
          </a:prstGeom>
        </p:spPr>
      </p:pic>
      <p:pic>
        <p:nvPicPr>
          <p:cNvPr id="8" name="Picture 7" descr="dodocool1.jpg"/>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96246" y="3179132"/>
            <a:ext cx="2828087" cy="2828087"/>
          </a:xfrm>
          <a:prstGeom prst="rect">
            <a:avLst/>
          </a:prstGeom>
        </p:spPr>
      </p:pic>
      <p:pic>
        <p:nvPicPr>
          <p:cNvPr id="9" name="Picture 8" descr="dodocool2.jpg"/>
          <p:cNvPicPr>
            <a:picLocks noChangeAspect="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521935" y="3293283"/>
            <a:ext cx="2400341" cy="2400341"/>
          </a:xfrm>
          <a:prstGeom prst="rect">
            <a:avLst/>
          </a:prstGeom>
        </p:spPr>
      </p:pic>
      <p:sp>
        <p:nvSpPr>
          <p:cNvPr id="10" name="Title 3"/>
          <p:cNvSpPr txBox="1">
            <a:spLocks/>
          </p:cNvSpPr>
          <p:nvPr/>
        </p:nvSpPr>
        <p:spPr>
          <a:xfrm>
            <a:off x="3316334" y="6384757"/>
            <a:ext cx="4276631" cy="444300"/>
          </a:xfrm>
          <a:prstGeom prst="rect">
            <a:avLst/>
          </a:prstGeom>
        </p:spPr>
        <p:txBody>
          <a:bodyPr vert="horz" lIns="0" tIns="0" rIns="0" bIns="0" rtlCol="0" anchor="b">
            <a:noAutofit/>
          </a:bodyPr>
          <a:lstStyle/>
          <a:p>
            <a:pPr lvl="0">
              <a:lnSpc>
                <a:spcPct val="80000"/>
              </a:lnSpc>
              <a:spcBef>
                <a:spcPct val="0"/>
              </a:spcBef>
              <a:defRPr/>
            </a:pPr>
            <a:r>
              <a:rPr kumimoji="0" lang="en-US" sz="3600" b="0" i="0" u="none" strike="noStrike" kern="1200" cap="none" spc="0" normalizeH="0" baseline="0" noProof="0" smtClean="0">
                <a:ln>
                  <a:noFill/>
                </a:ln>
                <a:solidFill>
                  <a:schemeClr val="tx1"/>
                </a:solidFill>
                <a:effectLst/>
                <a:uLnTx/>
                <a:uFillTx/>
                <a:ea typeface="+mj-ea"/>
                <a:cs typeface="+mj-cs"/>
              </a:rPr>
              <a:t>#</a:t>
            </a:r>
            <a:r>
              <a:rPr lang="en-US" sz="3600" smtClean="0"/>
              <a:t>DevNexusDrone</a:t>
            </a:r>
            <a:endParaRPr kumimoji="0" lang="en-US" sz="3600" b="0" i="0" u="none" strike="noStrike" kern="1200" cap="none" spc="0" normalizeH="0" baseline="0" noProof="0">
              <a:ln>
                <a:noFill/>
              </a:ln>
              <a:solidFill>
                <a:schemeClr val="tx1"/>
              </a:solidFill>
              <a:effectLst/>
              <a:uLnTx/>
              <a:uFillTx/>
              <a:ea typeface="+mj-ea"/>
              <a:cs typeface="+mj-cs"/>
            </a:endParaRPr>
          </a:p>
        </p:txBody>
      </p:sp>
      <p:pic>
        <p:nvPicPr>
          <p:cNvPr id="13" name="Picture 12" descr="Twitter_logo_blue.png"/>
          <p:cNvPicPr>
            <a:picLocks noChangeAspect="1"/>
          </p:cNvPicPr>
          <p:nvPr/>
        </p:nvPicPr>
        <p:blipFill>
          <a:blip r:embed="rId6"/>
          <a:stretch>
            <a:fillRect/>
          </a:stretch>
        </p:blipFill>
        <p:spPr>
          <a:xfrm>
            <a:off x="2824081" y="6478550"/>
            <a:ext cx="347278" cy="282335"/>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29089265"/>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ARTICULATE_PROJECT_OPEN" val="0"/>
</p:tagLst>
</file>

<file path=ppt/theme/theme1.xml><?xml version="1.0" encoding="utf-8"?>
<a:theme xmlns:a="http://schemas.openxmlformats.org/drawingml/2006/main" name="Java_16x9_2014-v1">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xmlns:a="http://schemas.openxmlformats.org/drawingml/2006/main" name="Java_16x9_2014-0714" id="{B99EDEF2-DFB1-4D3C-8A0D-D03344A8CC6A}" vid="{B91F7714-C332-46B1-A675-377F1E7D7271}"/>
    </a:ext>
  </a:extLst>
</a:theme>
</file>

<file path=ppt/theme/theme2.xml><?xml version="1.0" encoding="utf-8"?>
<a:theme xmlns:a="http://schemas.openxmlformats.org/drawingml/2006/main" name="Office Theme">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5D979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5D979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agrosense-keynote.pot</Template>
  <TotalTime>2652</TotalTime>
  <Words>1945</Words>
  <Application>Microsoft Macintosh PowerPoint</Application>
  <PresentationFormat>Custom</PresentationFormat>
  <Paragraphs>371</Paragraphs>
  <Slides>39</Slides>
  <Notes>28</Notes>
  <HiddenSlides>0</HiddenSlides>
  <MMClips>5</MMClips>
  <ScaleCrop>false</ScaleCrop>
  <HeadingPairs>
    <vt:vector size="4" baseType="variant">
      <vt:variant>
        <vt:lpstr>Design Template</vt:lpstr>
      </vt:variant>
      <vt:variant>
        <vt:i4>1</vt:i4>
      </vt:variant>
      <vt:variant>
        <vt:lpstr>Slide Titles</vt:lpstr>
      </vt:variant>
      <vt:variant>
        <vt:i4>39</vt:i4>
      </vt:variant>
    </vt:vector>
  </HeadingPairs>
  <TitlesOfParts>
    <vt:vector size="40" baseType="lpstr">
      <vt:lpstr>Java_16x9_2014-v1</vt:lpstr>
      <vt:lpstr>Creating Our Robot Overlords</vt:lpstr>
      <vt:lpstr>About the presenter</vt:lpstr>
      <vt:lpstr>Program Agenda</vt:lpstr>
      <vt:lpstr>Achieving Autonomous Flight! </vt:lpstr>
      <vt:lpstr>Achieving Autonomous Flight! Making the Tough Choices</vt:lpstr>
      <vt:lpstr>Message from co-presenter Mark Heckler @MkHeck </vt:lpstr>
      <vt:lpstr>Achieving Autonomous Flight! Assembling the Pieces</vt:lpstr>
      <vt:lpstr>Achieving Autonomous Flight! Configuring the Positronic Brain</vt:lpstr>
      <vt:lpstr>Achieving Autonomous Flight! Powering the Positronic Brain</vt:lpstr>
      <vt:lpstr>Raspberry Pi for Brains Bill of Materials</vt:lpstr>
      <vt:lpstr>Raspberry Pi for Brains Configuring the Software Stack</vt:lpstr>
      <vt:lpstr>Achieving Autonomous Flight! Making it Work</vt:lpstr>
      <vt:lpstr>Achieving Autonomous Flight! (Unrealistic) Expectations</vt:lpstr>
      <vt:lpstr>Achieving Autonomous Flight! In some ways, it’s more like…</vt:lpstr>
      <vt:lpstr>Achieving Autonomous Flight! With a bit of this thrown in for good measure…</vt:lpstr>
      <vt:lpstr>The AR Drone flies better without the extra weight ...</vt:lpstr>
      <vt:lpstr>Slide 17</vt:lpstr>
      <vt:lpstr>Slide 18</vt:lpstr>
      <vt:lpstr>Slide 19</vt:lpstr>
      <vt:lpstr>Demo: Fly drone with this code for a box pattern... </vt:lpstr>
      <vt:lpstr>Example code for goHome() functionality </vt:lpstr>
      <vt:lpstr>Video: Fly drone and goHome() </vt:lpstr>
      <vt:lpstr>Example code for controlling LEDs </vt:lpstr>
      <vt:lpstr>Video: Fly drone and control LEDs </vt:lpstr>
      <vt:lpstr>Leveraging IoT Concepts and Tools </vt:lpstr>
      <vt:lpstr>Leveraging IoT Concepts and Tools Thanks to Jens Deters @Jerady for MQTT.fx http://mqttfx.org</vt:lpstr>
      <vt:lpstr>Demo: Monitoring drone flight with MQTT.fx Let’s have a look!</vt:lpstr>
      <vt:lpstr>Slide 28</vt:lpstr>
      <vt:lpstr>Message from co-presenter Sean Phillips @SeanMiPhillips </vt:lpstr>
      <vt:lpstr>Know your Overlord!!</vt:lpstr>
      <vt:lpstr>Klaatu barada nikto</vt:lpstr>
      <vt:lpstr>Slide 32</vt:lpstr>
      <vt:lpstr>Next Step: Self-aware Drone Implementing a Control Loop</vt:lpstr>
      <vt:lpstr>Enabling state estimation with an oriented roundel </vt:lpstr>
      <vt:lpstr>State estimation and position control </vt:lpstr>
      <vt:lpstr>In Conclusion… </vt:lpstr>
      <vt:lpstr>Appendix A Parts list: Positronic Brain</vt:lpstr>
      <vt:lpstr>Slide 38</vt:lpstr>
      <vt:lpstr>Creating Our Robot Overlords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Jim Weaver</dc:creator>
  <cp:lastModifiedBy>Jim Weaver</cp:lastModifiedBy>
  <cp:revision>101</cp:revision>
  <cp:lastPrinted>2014-07-15T22:40:20Z</cp:lastPrinted>
  <dcterms:created xsi:type="dcterms:W3CDTF">2015-03-10T19:26:23Z</dcterms:created>
  <dcterms:modified xsi:type="dcterms:W3CDTF">2015-03-10T19:34:00Z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